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306" r:id="rId18"/>
    <p:sldId id="307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86" autoAdjust="0"/>
    <p:restoredTop sz="81837" autoAdjust="0"/>
  </p:normalViewPr>
  <p:slideViewPr>
    <p:cSldViewPr snapToGrid="0" showGuides="1">
      <p:cViewPr>
        <p:scale>
          <a:sx n="98" d="100"/>
          <a:sy n="98" d="100"/>
        </p:scale>
        <p:origin x="-1072" y="272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4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42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51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8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+mn-lt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WILL GO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Title of the presentation will be no longer than three lines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228" y="3933642"/>
            <a:ext cx="3254188" cy="2104849"/>
          </a:xfrm>
        </p:spPr>
        <p:txBody>
          <a:bodyPr anchor="ctr"/>
          <a:lstStyle>
            <a:lvl1pPr marL="0" indent="0" algn="l" defTabSz="182880">
              <a:lnSpc>
                <a:spcPts val="1800"/>
              </a:lnSpc>
              <a:spcBef>
                <a:spcPts val="0"/>
              </a:spcBef>
              <a:buNone/>
              <a:defRPr sz="1150" b="1" baseline="0">
                <a:solidFill>
                  <a:schemeClr val="tx2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Presenter One</a:t>
            </a:r>
          </a:p>
          <a:p>
            <a:pPr lvl="0"/>
            <a:r>
              <a:rPr lang="en-US" dirty="0"/>
              <a:t>Presenter Two	</a:t>
            </a:r>
          </a:p>
          <a:p>
            <a:pPr lvl="0"/>
            <a:r>
              <a:rPr lang="en-US" dirty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XX.XX.16</a:t>
            </a:r>
          </a:p>
        </p:txBody>
      </p:sp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dirty="0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 dirty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 dirty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 dirty="0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4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846" y="1454203"/>
            <a:ext cx="8751044" cy="1862379"/>
          </a:xfrm>
        </p:spPr>
        <p:txBody>
          <a:bodyPr/>
          <a:lstStyle/>
          <a:p>
            <a:pPr defTabSz="896938" eaLnBrk="0" hangingPunct="0"/>
            <a:r>
              <a:rPr lang="en-US" b="1">
                <a:solidFill>
                  <a:srgbClr val="002060"/>
                </a:solidFill>
                <a:latin typeface="Arial Bold" pitchFamily="-72" charset="0"/>
              </a:rPr>
              <a:t>Creating Great Looking Android Applications Using Material Design</a:t>
            </a:r>
            <a:endParaRPr lang="en-US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Kevin Ford</a:t>
            </a:r>
          </a:p>
          <a:p>
            <a:r>
              <a:rPr lang="en-US" dirty="0"/>
              <a:t>Mobile Practice Lead, </a:t>
            </a:r>
          </a:p>
          <a:p>
            <a:r>
              <a:rPr lang="en-US" dirty="0" err="1" smtClean="0"/>
              <a:t>Magenic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02.07.17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417640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2181205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Example: @</a:t>
            </a:r>
            <a:r>
              <a:rPr lang="en-US" sz="2400" dirty="0" err="1"/>
              <a:t>android:style</a:t>
            </a:r>
            <a:r>
              <a:rPr lang="en-US" sz="2400" dirty="0"/>
              <a:t>/</a:t>
            </a:r>
            <a:r>
              <a:rPr lang="en-US" sz="2400" dirty="0" err="1"/>
              <a:t>Theme.Material.Light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2944770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</a:t>
            </a:r>
            <a:r>
              <a:rPr lang="en-US" sz="2400" dirty="0" err="1"/>
              <a:t>AppCompat</a:t>
            </a:r>
            <a:r>
              <a:rPr lang="en-US" sz="2400" dirty="0"/>
              <a:t> themes for Older API Support (v7)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1227701"/>
            <a:ext cx="2641600" cy="47020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3709576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Example:  </a:t>
            </a:r>
            <a:r>
              <a:rPr lang="en-US" sz="2400" dirty="0" err="1"/>
              <a:t>Theme.AppCompat.Light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" y="4474382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Activities my inherit from </a:t>
            </a:r>
            <a:r>
              <a:rPr lang="en-US" sz="2400" dirty="0" err="1"/>
              <a:t>AppCompatActivity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5239188"/>
            <a:ext cx="78232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Themes control appearance of default action bar</a:t>
            </a:r>
          </a:p>
        </p:txBody>
      </p:sp>
    </p:spTree>
    <p:extLst>
      <p:ext uri="{BB962C8B-B14F-4D97-AF65-F5344CB8AC3E}">
        <p14:creationId xmlns:p14="http://schemas.microsoft.com/office/powerpoint/2010/main" val="64423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Style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733" dirty="0"/>
              <a:t>&lt;style name="</a:t>
            </a:r>
            <a:r>
              <a:rPr lang="en-US" sz="3733" dirty="0" err="1"/>
              <a:t>Theme.MyTheme</a:t>
            </a:r>
            <a:r>
              <a:rPr lang="en-US" sz="3733" dirty="0"/>
              <a:t>" parent="@style/</a:t>
            </a:r>
            <a:r>
              <a:rPr lang="en-US" sz="3733" dirty="0" err="1"/>
              <a:t>Theme.AppCompat.Light.NoActionBar</a:t>
            </a:r>
            <a:r>
              <a:rPr lang="en-US" sz="3733" dirty="0"/>
              <a:t>"&gt; </a:t>
            </a:r>
          </a:p>
          <a:p>
            <a:pPr marL="0" indent="0">
              <a:buNone/>
            </a:pPr>
            <a:r>
              <a:rPr lang="en-US" sz="3733" dirty="0"/>
              <a:t>    &lt;item name="</a:t>
            </a:r>
            <a:r>
              <a:rPr lang="en-US" sz="3733" dirty="0" err="1"/>
              <a:t>colorPrimary</a:t>
            </a:r>
            <a:r>
              <a:rPr lang="en-US" sz="3733" dirty="0"/>
              <a:t>"&gt;@color/</a:t>
            </a:r>
            <a:r>
              <a:rPr lang="en-US" sz="3733" dirty="0" err="1"/>
              <a:t>custom_primary</a:t>
            </a:r>
            <a:r>
              <a:rPr lang="en-US" sz="3733" dirty="0"/>
              <a:t>&lt;/item&gt;    </a:t>
            </a:r>
          </a:p>
          <a:p>
            <a:pPr marL="0" indent="0">
              <a:buNone/>
            </a:pPr>
            <a:r>
              <a:rPr lang="en-US" sz="3733" dirty="0"/>
              <a:t>    &lt;item name="</a:t>
            </a:r>
            <a:r>
              <a:rPr lang="en-US" sz="3733" dirty="0" err="1"/>
              <a:t>colorPrimaryDark</a:t>
            </a:r>
            <a:r>
              <a:rPr lang="en-US" sz="3733" dirty="0"/>
              <a:t>"&gt;@color/</a:t>
            </a:r>
            <a:r>
              <a:rPr lang="en-US" sz="3733" dirty="0" err="1"/>
              <a:t>custom_secondary</a:t>
            </a:r>
            <a:r>
              <a:rPr lang="en-US" sz="3733" dirty="0"/>
              <a:t>&lt;/item&gt;    </a:t>
            </a:r>
          </a:p>
          <a:p>
            <a:pPr marL="0" indent="0">
              <a:buNone/>
            </a:pPr>
            <a:r>
              <a:rPr lang="en-US" sz="3733" dirty="0"/>
              <a:t>    &lt;item name="</a:t>
            </a:r>
            <a:r>
              <a:rPr lang="en-US" sz="3733" dirty="0" err="1"/>
              <a:t>colorAccent</a:t>
            </a:r>
            <a:r>
              <a:rPr lang="en-US" sz="3733" dirty="0"/>
              <a:t>"&gt;@color/</a:t>
            </a:r>
            <a:r>
              <a:rPr lang="en-US" sz="3733" dirty="0" err="1"/>
              <a:t>custom_accent</a:t>
            </a:r>
            <a:r>
              <a:rPr lang="en-US" sz="3733" dirty="0"/>
              <a:t>&lt;/item&gt;</a:t>
            </a:r>
          </a:p>
          <a:p>
            <a:pPr marL="0" indent="0">
              <a:buNone/>
            </a:pPr>
            <a:r>
              <a:rPr lang="en-US" sz="3733" dirty="0"/>
              <a:t>&lt;/style&gt;</a:t>
            </a:r>
            <a:endParaRPr lang="en-US" sz="3467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254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/ Night Theme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419855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Introduced in </a:t>
            </a:r>
            <a:r>
              <a:rPr lang="en-US" sz="2400" dirty="0" err="1"/>
              <a:t>AppCompat</a:t>
            </a:r>
            <a:r>
              <a:rPr lang="en-US" sz="2400" dirty="0"/>
              <a:t> 23.2.0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308113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Switches between Dark and Light mode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3194157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Theme.AppCompat.DayNight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87867" y="4080201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Several Settings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496624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</a:t>
            </a:r>
          </a:p>
          <a:p>
            <a:r>
              <a:rPr lang="en-US" sz="2400" dirty="0"/>
              <a:t>Dark</a:t>
            </a:r>
          </a:p>
          <a:p>
            <a:r>
              <a:rPr lang="en-US" sz="2400" dirty="0"/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17747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192"/>
            <a:ext cx="12192000" cy="50449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7326" y="1206912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17326" y="2036479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objects change elevation based on 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326" y="2866046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Material cannot pass through material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17326" y="3699700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Shadows are visual cue of elevation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326" y="4533354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elevation: </a:t>
            </a:r>
            <a:r>
              <a:rPr lang="en-US" sz="2400" dirty="0" err="1"/>
              <a:t>setCompatElevation</a:t>
            </a:r>
            <a:r>
              <a:rPr lang="en-US" sz="2400" dirty="0"/>
              <a:t> or elevation XML attribute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7326" y="5359597"/>
            <a:ext cx="78232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Override shadow: </a:t>
            </a:r>
            <a:r>
              <a:rPr lang="en-US" sz="2400" dirty="0" err="1"/>
              <a:t>setOutlineProvider</a:t>
            </a:r>
            <a:r>
              <a:rPr lang="en-US" sz="2400" dirty="0"/>
              <a:t>(</a:t>
            </a:r>
            <a:r>
              <a:rPr lang="en-US" sz="2400" dirty="0" err="1"/>
              <a:t>ViewOutlineProvider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0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Elevation Limitations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72195" y="1464469"/>
            <a:ext cx="7081242" cy="455414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All elements are 1dp thick (think paper)</a:t>
            </a:r>
          </a:p>
          <a:p>
            <a:pPr eaLnBrk="1" hangingPunct="1">
              <a:defRPr/>
            </a:pPr>
            <a:r>
              <a:rPr lang="en-US" dirty="0" smtClean="0"/>
              <a:t>Multiple objects cannot share the same </a:t>
            </a:r>
            <a:r>
              <a:rPr lang="en-US" dirty="0" smtClean="0"/>
              <a:t>space</a:t>
            </a:r>
          </a:p>
          <a:p>
            <a:pPr eaLnBrk="1" hangingPunct="1">
              <a:defRPr/>
            </a:pPr>
            <a:r>
              <a:rPr lang="en-US" dirty="0" smtClean="0">
                <a:sym typeface="M Avenir Medium" charset="0"/>
              </a:rPr>
              <a:t>Objects </a:t>
            </a:r>
            <a:r>
              <a:rPr lang="en-US" dirty="0" smtClean="0">
                <a:sym typeface="M Avenir Medium" charset="0"/>
              </a:rPr>
              <a:t>cannot pass through each other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5238750" y="4176974"/>
            <a:ext cx="2089547" cy="160734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sz="2812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613797" y="4490357"/>
            <a:ext cx="2089547" cy="16073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sz="2812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492358" y="5079717"/>
            <a:ext cx="3536156" cy="16073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sz="2812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024063" y="5722654"/>
            <a:ext cx="691157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7167563" y="5240451"/>
            <a:ext cx="1393031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7167563" y="5064409"/>
            <a:ext cx="1393031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7971235" y="4651091"/>
            <a:ext cx="58935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7971235" y="4490357"/>
            <a:ext cx="589359" cy="382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7435453" y="4337709"/>
            <a:ext cx="1125141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7435453" y="4176974"/>
            <a:ext cx="1125141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8691189" y="5138822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3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2" name="TextBox 21"/>
          <p:cNvSpPr txBox="1"/>
          <p:nvPr/>
        </p:nvSpPr>
        <p:spPr>
          <a:xfrm>
            <a:off x="8680340" y="4964693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4</a:t>
            </a:r>
            <a:r>
              <a:rPr lang="en-US" sz="844" dirty="0"/>
              <a:t>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3" name="TextBox 22"/>
          <p:cNvSpPr txBox="1"/>
          <p:nvPr/>
        </p:nvSpPr>
        <p:spPr>
          <a:xfrm>
            <a:off x="8691188" y="4553708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7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4" name="TextBox 23"/>
          <p:cNvSpPr txBox="1"/>
          <p:nvPr/>
        </p:nvSpPr>
        <p:spPr>
          <a:xfrm>
            <a:off x="8686772" y="4401498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8</a:t>
            </a:r>
            <a:r>
              <a:rPr lang="en-US" sz="844" dirty="0"/>
              <a:t>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5" name="TextBox 24"/>
          <p:cNvSpPr txBox="1"/>
          <p:nvPr/>
        </p:nvSpPr>
        <p:spPr>
          <a:xfrm>
            <a:off x="8686772" y="4242014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9</a:t>
            </a:r>
            <a:r>
              <a:rPr lang="en-US" sz="844" dirty="0"/>
              <a:t>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6" name="TextBox 25"/>
          <p:cNvSpPr txBox="1"/>
          <p:nvPr/>
        </p:nvSpPr>
        <p:spPr>
          <a:xfrm>
            <a:off x="8639581" y="4072479"/>
            <a:ext cx="45557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10 </a:t>
            </a:r>
            <a:r>
              <a:rPr lang="en-US" sz="844" dirty="0" err="1"/>
              <a:t>dp</a:t>
            </a:r>
            <a:endParaRPr lang="en-US" sz="844" dirty="0"/>
          </a:p>
        </p:txBody>
      </p:sp>
    </p:spTree>
    <p:extLst>
      <p:ext uri="{BB962C8B-B14F-4D97-AF65-F5344CB8AC3E}">
        <p14:creationId xmlns:p14="http://schemas.microsoft.com/office/powerpoint/2010/main" val="208285177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Responsive Elevation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997" y="1137898"/>
            <a:ext cx="7081242" cy="455414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Sometimes Elevation changes as state changes</a:t>
            </a:r>
          </a:p>
          <a:p>
            <a:pPr eaLnBrk="1" hangingPunct="1">
              <a:defRPr/>
            </a:pPr>
            <a:r>
              <a:rPr lang="en-US" dirty="0" smtClean="0"/>
              <a:t>Resting elevation vs goal elevation</a:t>
            </a:r>
          </a:p>
          <a:p>
            <a:pPr eaLnBrk="1" hangingPunct="1">
              <a:defRPr/>
            </a:pPr>
            <a:r>
              <a:rPr lang="en-US" dirty="0" smtClean="0"/>
              <a:t>Changes handled using Dynamic Elevation Offsets</a:t>
            </a:r>
          </a:p>
          <a:p>
            <a:pPr marL="457200" lvl="2" indent="0">
              <a:spcBef>
                <a:spcPts val="3516"/>
              </a:spcBef>
              <a:defRPr/>
            </a:pPr>
            <a:r>
              <a:rPr lang="en-US" dirty="0" smtClean="0"/>
              <a:t>Provide </a:t>
            </a:r>
            <a:r>
              <a:rPr lang="en-US" dirty="0"/>
              <a:t>consistency in changes</a:t>
            </a:r>
          </a:p>
          <a:p>
            <a:pPr eaLnBrk="1" hangingPunct="1">
              <a:defRPr/>
            </a:pPr>
            <a:r>
              <a:rPr lang="en-US" dirty="0"/>
              <a:t>Objects return to resting elevation when </a:t>
            </a:r>
            <a:r>
              <a:rPr lang="en-US" dirty="0" smtClean="0"/>
              <a:t>done</a:t>
            </a:r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20" name="Rectangle 19"/>
          <p:cNvSpPr/>
          <p:nvPr/>
        </p:nvSpPr>
        <p:spPr bwMode="auto">
          <a:xfrm>
            <a:off x="8614172" y="3964781"/>
            <a:ext cx="2089547" cy="160734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sz="2812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37402" y="3909110"/>
            <a:ext cx="657912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4" dirty="0"/>
              <a:t>Resting</a:t>
            </a:r>
            <a:endParaRPr lang="en-US" sz="984" dirty="0"/>
          </a:p>
        </p:txBody>
      </p:sp>
      <p:sp>
        <p:nvSpPr>
          <p:cNvPr id="27" name="TextBox 26"/>
          <p:cNvSpPr txBox="1"/>
          <p:nvPr/>
        </p:nvSpPr>
        <p:spPr>
          <a:xfrm>
            <a:off x="10837402" y="2839641"/>
            <a:ext cx="562832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4" dirty="0"/>
              <a:t>Goal</a:t>
            </a:r>
            <a:endParaRPr lang="en-US" sz="984" dirty="0"/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7756922" y="4661297"/>
            <a:ext cx="401835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7475506" y="3911204"/>
            <a:ext cx="688780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4" dirty="0"/>
              <a:t>Elevation</a:t>
            </a:r>
            <a:endParaRPr lang="en-US" sz="984" dirty="0"/>
          </a:p>
        </p:txBody>
      </p:sp>
      <p:sp>
        <p:nvSpPr>
          <p:cNvPr id="9" name="TextBox 8"/>
          <p:cNvSpPr txBox="1"/>
          <p:nvPr/>
        </p:nvSpPr>
        <p:spPr>
          <a:xfrm>
            <a:off x="7475506" y="2839640"/>
            <a:ext cx="910848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4" dirty="0" err="1"/>
              <a:t>TranslationZ</a:t>
            </a:r>
            <a:endParaRPr lang="en-US" sz="984" dirty="0"/>
          </a:p>
        </p:txBody>
      </p:sp>
    </p:spTree>
    <p:extLst>
      <p:ext uri="{BB962C8B-B14F-4D97-AF65-F5344CB8AC3E}">
        <p14:creationId xmlns:p14="http://schemas.microsoft.com/office/powerpoint/2010/main" val="35891990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35294E-6 -3.75E-6 L -2.35294E-6 0.00017 C -0.00101 -0.01611 -0.00184 -0.02718 -0.00184 -0.04459 C -0.00184 -0.05713 -0.00128 -0.06982 -0.00092 -0.08235 C -0.00128 -0.10921 -0.00184 -0.13606 -0.00184 -0.16308 C -0.00184 -0.18717 -0.00138 -0.11474 -0.00092 -0.09065 C -0.00055 -0.07259 -0.00055 -0.07389 0.00101 -0.06103 C -9.23529E-5 -0.01383 0.00019 -0.01025 -2.35294E-6 -3.75E-6 Z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8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6" y="2552330"/>
            <a:ext cx="4491784" cy="31941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1300073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2089483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android.support.design.widget.FloatingActionButton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04800" y="2885062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3684065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Default and ‘mini’ size - </a:t>
            </a:r>
            <a:r>
              <a:rPr lang="en-US" sz="2400" dirty="0" err="1"/>
              <a:t>fabSize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" y="4483569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Android:src</a:t>
            </a:r>
            <a:r>
              <a:rPr lang="en-US" sz="2400" dirty="0"/>
              <a:t> or </a:t>
            </a:r>
            <a:r>
              <a:rPr lang="en-US" sz="2400" dirty="0" err="1"/>
              <a:t>setImageDrawable</a:t>
            </a:r>
            <a:r>
              <a:rPr lang="en-US" sz="2400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5283073"/>
            <a:ext cx="78232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11695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733" dirty="0"/>
              <a:t>&lt;</a:t>
            </a:r>
            <a:r>
              <a:rPr lang="en-US" sz="3733" dirty="0" err="1"/>
              <a:t>android.support.design.widget.FloatingActionButton</a:t>
            </a:r>
            <a:endParaRPr lang="en-US" sz="3733" dirty="0"/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android:id</a:t>
            </a:r>
            <a:r>
              <a:rPr lang="de-DE" sz="3733" dirty="0"/>
              <a:t>="@+</a:t>
            </a:r>
            <a:r>
              <a:rPr lang="de-DE" sz="3733" dirty="0" err="1"/>
              <a:t>id</a:t>
            </a:r>
            <a:r>
              <a:rPr lang="de-DE" sz="3733" dirty="0"/>
              <a:t>/</a:t>
            </a:r>
            <a:r>
              <a:rPr lang="de-DE" sz="3733" dirty="0" err="1"/>
              <a:t>fab_add</a:t>
            </a:r>
            <a:r>
              <a:rPr lang="de-DE" sz="3733" dirty="0"/>
              <a:t>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android:layout_width</a:t>
            </a:r>
            <a:r>
              <a:rPr lang="de-DE" sz="3733" dirty="0"/>
              <a:t>="</a:t>
            </a:r>
            <a:r>
              <a:rPr lang="de-DE" sz="3733" dirty="0" err="1"/>
              <a:t>wrap_content</a:t>
            </a:r>
            <a:r>
              <a:rPr lang="de-DE" sz="3733" dirty="0"/>
              <a:t>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android:layout_height</a:t>
            </a:r>
            <a:r>
              <a:rPr lang="de-DE" sz="3733" dirty="0"/>
              <a:t>="</a:t>
            </a:r>
            <a:r>
              <a:rPr lang="de-DE" sz="3733" dirty="0" err="1"/>
              <a:t>wrap_content</a:t>
            </a:r>
            <a:r>
              <a:rPr lang="de-DE" sz="3733" dirty="0"/>
              <a:t>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android:layout_gravity</a:t>
            </a:r>
            <a:r>
              <a:rPr lang="de-DE" sz="3733" dirty="0"/>
              <a:t>="</a:t>
            </a:r>
            <a:r>
              <a:rPr lang="de-DE" sz="3733" dirty="0" err="1"/>
              <a:t>bottom|right</a:t>
            </a:r>
            <a:r>
              <a:rPr lang="de-DE" sz="3733" dirty="0"/>
              <a:t>"     </a:t>
            </a:r>
            <a:r>
              <a:rPr lang="de-DE" sz="3733" dirty="0" smtClean="0"/>
              <a:t>   </a:t>
            </a:r>
          </a:p>
          <a:p>
            <a:pPr marL="0" indent="0">
              <a:buNone/>
            </a:pPr>
            <a:r>
              <a:rPr lang="de-DE" sz="3733" dirty="0"/>
              <a:t> </a:t>
            </a:r>
            <a:r>
              <a:rPr lang="de-DE" sz="3733" dirty="0" smtClean="0"/>
              <a:t>   </a:t>
            </a:r>
            <a:r>
              <a:rPr lang="de-DE" sz="3733" dirty="0" err="1" smtClean="0"/>
              <a:t>android:layout_marginBottom</a:t>
            </a:r>
            <a:r>
              <a:rPr lang="de-DE" sz="3733" dirty="0" smtClean="0"/>
              <a:t>="16dp"</a:t>
            </a:r>
          </a:p>
          <a:p>
            <a:pPr marL="0" indent="0">
              <a:buNone/>
            </a:pPr>
            <a:r>
              <a:rPr lang="de-DE" sz="3733" dirty="0" smtClean="0"/>
              <a:t>    </a:t>
            </a:r>
            <a:r>
              <a:rPr lang="de-DE" sz="3733" dirty="0" err="1"/>
              <a:t>android:layout_marginRight</a:t>
            </a:r>
            <a:r>
              <a:rPr lang="de-DE" sz="3733" dirty="0"/>
              <a:t>="16dp"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android:enabled</a:t>
            </a:r>
            <a:r>
              <a:rPr lang="de-DE" sz="3733" dirty="0"/>
              <a:t>="</a:t>
            </a:r>
            <a:r>
              <a:rPr lang="de-DE" sz="3733" dirty="0" err="1"/>
              <a:t>true</a:t>
            </a:r>
            <a:r>
              <a:rPr lang="de-DE" sz="3733" dirty="0"/>
              <a:t>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android:src</a:t>
            </a:r>
            <a:r>
              <a:rPr lang="de-DE" sz="3733" dirty="0"/>
              <a:t>="@</a:t>
            </a:r>
            <a:r>
              <a:rPr lang="de-DE" sz="3733" dirty="0" err="1"/>
              <a:t>drawable</a:t>
            </a:r>
            <a:r>
              <a:rPr lang="de-DE" sz="3733" dirty="0"/>
              <a:t>/ic_add_white_24dp" /&gt;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88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33" dirty="0"/>
              <a:t>Wiring Up the FAB Click Event</a:t>
            </a:r>
            <a:endParaRPr lang="en-US" sz="5333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76540"/>
            <a:ext cx="11430000" cy="3884893"/>
          </a:xfrm>
        </p:spPr>
        <p:txBody>
          <a:bodyPr>
            <a:normAutofit fontScale="70000" lnSpcReduction="20000"/>
          </a:bodyPr>
          <a:lstStyle/>
          <a:p>
            <a:r>
              <a:rPr lang="en-US" sz="3733" dirty="0"/>
              <a:t>In </a:t>
            </a:r>
            <a:r>
              <a:rPr lang="en-US" sz="3733" dirty="0" err="1"/>
              <a:t>OnCreate</a:t>
            </a:r>
            <a:r>
              <a:rPr lang="en-US" sz="3733" dirty="0"/>
              <a:t>:</a:t>
            </a:r>
          </a:p>
          <a:p>
            <a:pPr marL="0" indent="0">
              <a:buNone/>
            </a:pPr>
            <a:r>
              <a:rPr lang="en-US" sz="3733" dirty="0" err="1"/>
              <a:t>var</a:t>
            </a:r>
            <a:r>
              <a:rPr lang="en-US" sz="3733" dirty="0"/>
              <a:t> fab = </a:t>
            </a:r>
            <a:r>
              <a:rPr lang="en-US" sz="3733" dirty="0" err="1"/>
              <a:t>FindViewById</a:t>
            </a:r>
            <a:r>
              <a:rPr lang="en-US" sz="3733" dirty="0"/>
              <a:t>&lt;</a:t>
            </a:r>
            <a:r>
              <a:rPr lang="en-US" sz="3733" dirty="0" err="1"/>
              <a:t>FloatingActionButton</a:t>
            </a:r>
            <a:r>
              <a:rPr lang="en-US" sz="3733" dirty="0"/>
              <a:t>&gt;(</a:t>
            </a:r>
            <a:r>
              <a:rPr lang="en-US" sz="3733" dirty="0" err="1"/>
              <a:t>Resource.Id.fab_add</a:t>
            </a:r>
            <a:r>
              <a:rPr lang="en-US" sz="3733" dirty="0"/>
              <a:t>);</a:t>
            </a:r>
          </a:p>
          <a:p>
            <a:pPr marL="0" indent="0">
              <a:buNone/>
            </a:pPr>
            <a:r>
              <a:rPr lang="en-US" sz="3733" dirty="0" err="1"/>
              <a:t>fab.Click</a:t>
            </a:r>
            <a:r>
              <a:rPr lang="en-US" sz="3733" dirty="0"/>
              <a:t> += </a:t>
            </a:r>
            <a:r>
              <a:rPr lang="en-US" sz="3733" dirty="0" err="1"/>
              <a:t>fab_click</a:t>
            </a:r>
            <a:r>
              <a:rPr lang="en-US" sz="3733" dirty="0"/>
              <a:t>;</a:t>
            </a:r>
          </a:p>
          <a:p>
            <a:r>
              <a:rPr lang="en-US" sz="3733" dirty="0"/>
              <a:t>Event:</a:t>
            </a:r>
          </a:p>
          <a:p>
            <a:pPr marL="0" indent="0">
              <a:buNone/>
            </a:pPr>
            <a:r>
              <a:rPr lang="en-US" sz="3733" dirty="0"/>
              <a:t>private void </a:t>
            </a:r>
            <a:r>
              <a:rPr lang="en-US" sz="3733" dirty="0" err="1"/>
              <a:t>fab_click</a:t>
            </a:r>
            <a:r>
              <a:rPr lang="en-US" sz="3733" dirty="0"/>
              <a:t>(object sender, </a:t>
            </a:r>
            <a:r>
              <a:rPr lang="en-US" sz="3733" dirty="0" err="1"/>
              <a:t>EventArgs</a:t>
            </a:r>
            <a:r>
              <a:rPr lang="en-US" sz="3733" dirty="0"/>
              <a:t> e)</a:t>
            </a:r>
          </a:p>
          <a:p>
            <a:pPr marL="0" indent="0">
              <a:buNone/>
            </a:pPr>
            <a:r>
              <a:rPr lang="de-DE" sz="3733" dirty="0"/>
              <a:t>{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var</a:t>
            </a:r>
            <a:r>
              <a:rPr lang="de-DE" sz="3733" dirty="0"/>
              <a:t> </a:t>
            </a:r>
            <a:r>
              <a:rPr lang="de-DE" sz="3733" dirty="0" err="1"/>
              <a:t>intent</a:t>
            </a:r>
            <a:r>
              <a:rPr lang="de-DE" sz="3733" dirty="0"/>
              <a:t> = </a:t>
            </a:r>
            <a:r>
              <a:rPr lang="de-DE" sz="3733" dirty="0" err="1"/>
              <a:t>new</a:t>
            </a:r>
            <a:r>
              <a:rPr lang="de-DE" sz="3733" dirty="0"/>
              <a:t> </a:t>
            </a:r>
            <a:r>
              <a:rPr lang="de-DE" sz="3733" dirty="0" err="1"/>
              <a:t>Intent</a:t>
            </a:r>
            <a:r>
              <a:rPr lang="de-DE" sz="3733" dirty="0"/>
              <a:t>(</a:t>
            </a:r>
            <a:r>
              <a:rPr lang="de-DE" sz="3733" dirty="0" err="1"/>
              <a:t>this</a:t>
            </a:r>
            <a:r>
              <a:rPr lang="de-DE" sz="3733" dirty="0"/>
              <a:t>, </a:t>
            </a:r>
            <a:r>
              <a:rPr lang="de-DE" sz="3733" dirty="0" err="1"/>
              <a:t>typeof</a:t>
            </a:r>
            <a:r>
              <a:rPr lang="de-DE" sz="3733" dirty="0"/>
              <a:t>(</a:t>
            </a:r>
            <a:r>
              <a:rPr lang="de-DE" sz="3733" dirty="0" err="1"/>
              <a:t>NewPollActivity</a:t>
            </a:r>
            <a:r>
              <a:rPr lang="de-DE" sz="3733" dirty="0"/>
              <a:t>));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ActivityCompat.StartActivity</a:t>
            </a:r>
            <a:r>
              <a:rPr lang="de-DE" sz="3733" dirty="0"/>
              <a:t>(</a:t>
            </a:r>
            <a:r>
              <a:rPr lang="de-DE" sz="3733" dirty="0" err="1"/>
              <a:t>this</a:t>
            </a:r>
            <a:r>
              <a:rPr lang="de-DE" sz="3733" dirty="0"/>
              <a:t>, </a:t>
            </a:r>
            <a:r>
              <a:rPr lang="de-DE" sz="3733" dirty="0" err="1"/>
              <a:t>intent</a:t>
            </a:r>
            <a:r>
              <a:rPr lang="de-DE" sz="3733" dirty="0"/>
              <a:t>, null);</a:t>
            </a:r>
          </a:p>
          <a:p>
            <a:pPr marL="0" indent="0">
              <a:buNone/>
            </a:pPr>
            <a:r>
              <a:rPr lang="de-DE" sz="3733" dirty="0"/>
              <a:t>}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246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43" y="336405"/>
            <a:ext cx="12192000" cy="64781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1417640"/>
            <a:ext cx="112776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use instead of </a:t>
            </a:r>
            <a:r>
              <a:rPr lang="en-US" sz="2400" dirty="0" err="1"/>
              <a:t>ListView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2305899"/>
            <a:ext cx="112776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Handles vertical and horizontal scrolling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3194157"/>
            <a:ext cx="112776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Follows View Holder Pattern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4078984"/>
            <a:ext cx="112776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" y="4967243"/>
            <a:ext cx="112776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Need: </a:t>
            </a:r>
            <a:r>
              <a:rPr lang="en-US" sz="2400" dirty="0" err="1"/>
              <a:t>LayoutManager</a:t>
            </a:r>
            <a:r>
              <a:rPr lang="en-US" sz="2400" dirty="0"/>
              <a:t>, </a:t>
            </a:r>
            <a:r>
              <a:rPr lang="en-US" sz="2400" dirty="0" err="1"/>
              <a:t>ViewHolder</a:t>
            </a:r>
            <a:r>
              <a:rPr lang="en-US" sz="2400" dirty="0"/>
              <a:t>, adapter</a:t>
            </a:r>
          </a:p>
        </p:txBody>
      </p:sp>
    </p:spTree>
    <p:extLst>
      <p:ext uri="{BB962C8B-B14F-4D97-AF65-F5344CB8AC3E}">
        <p14:creationId xmlns:p14="http://schemas.microsoft.com/office/powerpoint/2010/main" val="6271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224" y="1562623"/>
            <a:ext cx="6797860" cy="45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&lt;android.support.v7.widget.RecyclerView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poll_list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9102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/>
              <a:t>public class </a:t>
            </a:r>
            <a:r>
              <a:rPr lang="en-US" sz="1867" dirty="0" err="1"/>
              <a:t>PollItemViewHolder</a:t>
            </a:r>
            <a:r>
              <a:rPr lang="en-US" sz="1867" dirty="0"/>
              <a:t> : </a:t>
            </a:r>
            <a:r>
              <a:rPr lang="en-US" sz="1867" dirty="0" err="1"/>
              <a:t>RecyclerView.ViewHolder</a:t>
            </a:r>
            <a:endParaRPr lang="en-US" sz="1867" dirty="0"/>
          </a:p>
          <a:p>
            <a:pPr marL="0" indent="0">
              <a:buNone/>
            </a:pPr>
            <a:r>
              <a:rPr lang="de-DE" sz="1867" dirty="0"/>
              <a:t>{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ImageView</a:t>
            </a:r>
            <a:r>
              <a:rPr lang="de-DE" sz="1867" dirty="0"/>
              <a:t> </a:t>
            </a:r>
            <a:r>
              <a:rPr lang="de-DE" sz="1867" dirty="0" err="1"/>
              <a:t>PollImage</a:t>
            </a:r>
            <a:r>
              <a:rPr lang="de-DE" sz="1867" dirty="0"/>
              <a:t> { </a:t>
            </a:r>
            <a:r>
              <a:rPr lang="de-DE" sz="1867" dirty="0" err="1"/>
              <a:t>get</a:t>
            </a:r>
            <a:r>
              <a:rPr lang="de-DE" sz="1867" dirty="0"/>
              <a:t>; private </a:t>
            </a:r>
            <a:r>
              <a:rPr lang="de-DE" sz="1867" dirty="0" err="1"/>
              <a:t>set</a:t>
            </a:r>
            <a:r>
              <a:rPr lang="de-DE" sz="1867" dirty="0"/>
              <a:t>; }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TextView</a:t>
            </a:r>
            <a:r>
              <a:rPr lang="de-DE" sz="1867" dirty="0"/>
              <a:t> </a:t>
            </a:r>
            <a:r>
              <a:rPr lang="de-DE" sz="1867" dirty="0" err="1"/>
              <a:t>PollDescription</a:t>
            </a:r>
            <a:r>
              <a:rPr lang="de-DE" sz="1867" dirty="0"/>
              <a:t> { </a:t>
            </a:r>
            <a:r>
              <a:rPr lang="de-DE" sz="1867" dirty="0" err="1"/>
              <a:t>get</a:t>
            </a:r>
            <a:r>
              <a:rPr lang="de-DE" sz="1867" dirty="0"/>
              <a:t>; private </a:t>
            </a:r>
            <a:r>
              <a:rPr lang="de-DE" sz="1867" dirty="0" err="1"/>
              <a:t>set</a:t>
            </a:r>
            <a:r>
              <a:rPr lang="de-DE" sz="1867" dirty="0"/>
              <a:t>; }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TextView</a:t>
            </a:r>
            <a:r>
              <a:rPr lang="de-DE" sz="1867" dirty="0"/>
              <a:t> </a:t>
            </a:r>
            <a:r>
              <a:rPr lang="de-DE" sz="1867" dirty="0" err="1"/>
              <a:t>PollVoteCount</a:t>
            </a:r>
            <a:r>
              <a:rPr lang="de-DE" sz="1867" dirty="0"/>
              <a:t> { </a:t>
            </a:r>
            <a:r>
              <a:rPr lang="de-DE" sz="1867" dirty="0" err="1"/>
              <a:t>get</a:t>
            </a:r>
            <a:r>
              <a:rPr lang="de-DE" sz="1867" dirty="0"/>
              <a:t>; private </a:t>
            </a:r>
            <a:r>
              <a:rPr lang="de-DE" sz="1867" dirty="0" err="1"/>
              <a:t>set</a:t>
            </a:r>
            <a:r>
              <a:rPr lang="de-DE" sz="1867" dirty="0"/>
              <a:t>; }</a:t>
            </a:r>
          </a:p>
          <a:p>
            <a:pPr marL="0" indent="0">
              <a:buNone/>
            </a:pPr>
            <a:endParaRPr lang="de-DE" sz="1867" dirty="0"/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PollItemViewHolder</a:t>
            </a:r>
            <a:r>
              <a:rPr lang="de-DE" sz="1867" dirty="0"/>
              <a:t>(View </a:t>
            </a:r>
            <a:r>
              <a:rPr lang="de-DE" sz="1867" dirty="0" err="1"/>
              <a:t>itemView</a:t>
            </a:r>
            <a:r>
              <a:rPr lang="de-DE" sz="1867" dirty="0"/>
              <a:t>) : </a:t>
            </a:r>
            <a:r>
              <a:rPr lang="de-DE" sz="1867" dirty="0" err="1"/>
              <a:t>base</a:t>
            </a:r>
            <a:r>
              <a:rPr lang="de-DE" sz="1867" dirty="0"/>
              <a:t>(</a:t>
            </a:r>
            <a:r>
              <a:rPr lang="de-DE" sz="1867" dirty="0" err="1"/>
              <a:t>itemView</a:t>
            </a:r>
            <a:r>
              <a:rPr lang="de-DE" sz="1867" dirty="0"/>
              <a:t>)</a:t>
            </a:r>
          </a:p>
          <a:p>
            <a:pPr marL="0" indent="0">
              <a:buNone/>
            </a:pPr>
            <a:r>
              <a:rPr lang="de-DE" sz="1867" dirty="0"/>
              <a:t>    {</a:t>
            </a:r>
          </a:p>
          <a:p>
            <a:pPr marL="0" indent="0">
              <a:buNone/>
            </a:pPr>
            <a:r>
              <a:rPr lang="de-DE" sz="1867" dirty="0"/>
              <a:t>        // </a:t>
            </a:r>
            <a:r>
              <a:rPr lang="de-DE" sz="1867" dirty="0" err="1"/>
              <a:t>Locate</a:t>
            </a:r>
            <a:r>
              <a:rPr lang="de-DE" sz="1867" dirty="0"/>
              <a:t> </a:t>
            </a:r>
            <a:r>
              <a:rPr lang="de-DE" sz="1867" dirty="0" err="1"/>
              <a:t>and</a:t>
            </a:r>
            <a:r>
              <a:rPr lang="de-DE" sz="1867" dirty="0"/>
              <a:t> </a:t>
            </a:r>
            <a:r>
              <a:rPr lang="de-DE" sz="1867" dirty="0" err="1"/>
              <a:t>cache</a:t>
            </a:r>
            <a:r>
              <a:rPr lang="de-DE" sz="1867" dirty="0"/>
              <a:t> </a:t>
            </a:r>
            <a:r>
              <a:rPr lang="de-DE" sz="1867" dirty="0" err="1"/>
              <a:t>view</a:t>
            </a:r>
            <a:r>
              <a:rPr lang="de-DE" sz="1867" dirty="0"/>
              <a:t> </a:t>
            </a:r>
            <a:r>
              <a:rPr lang="de-DE" sz="1867" dirty="0" err="1"/>
              <a:t>references</a:t>
            </a:r>
            <a:r>
              <a:rPr lang="de-DE" sz="1867" dirty="0"/>
              <a:t>: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PollImage</a:t>
            </a:r>
            <a:r>
              <a:rPr lang="de-DE" sz="1867" dirty="0"/>
              <a:t> = </a:t>
            </a:r>
            <a:r>
              <a:rPr lang="de-DE" sz="1867" dirty="0" err="1"/>
              <a:t>itemView.FindViewById</a:t>
            </a:r>
            <a:r>
              <a:rPr lang="de-DE" sz="1867" dirty="0"/>
              <a:t>&lt;</a:t>
            </a:r>
            <a:r>
              <a:rPr lang="de-DE" sz="1867" dirty="0" err="1"/>
              <a:t>ImageView</a:t>
            </a:r>
            <a:r>
              <a:rPr lang="de-DE" sz="1867" dirty="0"/>
              <a:t>&gt;(</a:t>
            </a:r>
            <a:r>
              <a:rPr lang="de-DE" sz="1867" dirty="0" err="1"/>
              <a:t>Resource.Id.poll_image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PollDescription</a:t>
            </a:r>
            <a:r>
              <a:rPr lang="de-DE" sz="1867" dirty="0"/>
              <a:t> = </a:t>
            </a:r>
            <a:r>
              <a:rPr lang="de-DE" sz="1867" dirty="0" err="1"/>
              <a:t>itemView.FindViewById</a:t>
            </a:r>
            <a:r>
              <a:rPr lang="de-DE" sz="1867" dirty="0"/>
              <a:t>&lt;</a:t>
            </a:r>
            <a:r>
              <a:rPr lang="de-DE" sz="1867" dirty="0" err="1"/>
              <a:t>TextView</a:t>
            </a:r>
            <a:r>
              <a:rPr lang="de-DE" sz="1867" dirty="0"/>
              <a:t>&gt;(</a:t>
            </a:r>
            <a:r>
              <a:rPr lang="de-DE" sz="1867" dirty="0" err="1"/>
              <a:t>Resource.Id.poll_description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PollVoteCount</a:t>
            </a:r>
            <a:r>
              <a:rPr lang="de-DE" sz="1867" dirty="0"/>
              <a:t> = </a:t>
            </a:r>
            <a:r>
              <a:rPr lang="de-DE" sz="1867" dirty="0" err="1"/>
              <a:t>itemView.FindViewById</a:t>
            </a:r>
            <a:r>
              <a:rPr lang="de-DE" sz="1867" dirty="0"/>
              <a:t>&lt;</a:t>
            </a:r>
            <a:r>
              <a:rPr lang="de-DE" sz="1867" dirty="0" err="1"/>
              <a:t>TextView</a:t>
            </a:r>
            <a:r>
              <a:rPr lang="de-DE" sz="1867" dirty="0"/>
              <a:t>&gt;(</a:t>
            </a:r>
            <a:r>
              <a:rPr lang="de-DE" sz="1867" dirty="0" err="1"/>
              <a:t>Resource.Id.poll_votes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    }</a:t>
            </a:r>
          </a:p>
          <a:p>
            <a:pPr marL="0" indent="0">
              <a:buNone/>
            </a:pPr>
            <a:r>
              <a:rPr lang="de-DE" sz="1867" dirty="0"/>
              <a:t>}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82898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3429000"/>
            <a:ext cx="10972800" cy="2697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recyclerView</a:t>
            </a:r>
            <a:r>
              <a:rPr lang="en-US" sz="2400" dirty="0"/>
              <a:t> = </a:t>
            </a:r>
            <a:r>
              <a:rPr lang="en-US" sz="2400" dirty="0" err="1"/>
              <a:t>FindViewById</a:t>
            </a:r>
            <a:r>
              <a:rPr lang="en-US" sz="2400" dirty="0"/>
              <a:t>&lt;</a:t>
            </a:r>
            <a:r>
              <a:rPr lang="en-US" sz="2400" dirty="0" err="1"/>
              <a:t>RecyclerView</a:t>
            </a:r>
            <a:r>
              <a:rPr lang="en-US" sz="2400" dirty="0"/>
              <a:t>&gt;(</a:t>
            </a:r>
            <a:r>
              <a:rPr lang="en-US" sz="2400" dirty="0" err="1"/>
              <a:t>Resource.Id.poll_list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layoutManager</a:t>
            </a:r>
            <a:r>
              <a:rPr lang="en-US" sz="2400" dirty="0"/>
              <a:t> = new </a:t>
            </a:r>
            <a:r>
              <a:rPr lang="en-US" sz="2400" dirty="0" err="1"/>
              <a:t>LinearLayoutManager</a:t>
            </a:r>
            <a:r>
              <a:rPr lang="en-US" sz="2400" dirty="0"/>
              <a:t>(this);</a:t>
            </a:r>
          </a:p>
          <a:p>
            <a:pPr marL="0" indent="0">
              <a:buNone/>
            </a:pPr>
            <a:r>
              <a:rPr lang="en-US" sz="2400" dirty="0" err="1"/>
              <a:t>layoutManager.Orientation</a:t>
            </a:r>
            <a:r>
              <a:rPr lang="en-US" sz="2400" dirty="0"/>
              <a:t> = </a:t>
            </a:r>
            <a:r>
              <a:rPr lang="en-US" sz="2400" dirty="0" err="1"/>
              <a:t>LinearLayoutManager.Vertical</a:t>
            </a:r>
            <a:r>
              <a:rPr lang="en-US" sz="2400" dirty="0"/>
              <a:t>; </a:t>
            </a:r>
          </a:p>
          <a:p>
            <a:pPr marL="0" indent="0">
              <a:buNone/>
            </a:pPr>
            <a:r>
              <a:rPr lang="en-US" sz="2400" dirty="0" err="1"/>
              <a:t>recyclerView.SetLayoutManager</a:t>
            </a:r>
            <a:r>
              <a:rPr lang="en-US" sz="2400" dirty="0"/>
              <a:t>(</a:t>
            </a:r>
            <a:r>
              <a:rPr lang="en-US" sz="2400" dirty="0" err="1"/>
              <a:t>layoutManager</a:t>
            </a:r>
            <a:r>
              <a:rPr lang="en-US" sz="2400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486851"/>
            <a:ext cx="49784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LinearLayoutManager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09600" y="2375109"/>
            <a:ext cx="49784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GridLayoutManager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096000" y="1486851"/>
            <a:ext cx="497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StaggeredGridLayoutManager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096000" y="2375109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Custom: extend </a:t>
            </a:r>
            <a:r>
              <a:rPr lang="en-US" sz="2400" dirty="0" err="1"/>
              <a:t>RecyclerView.LayoutManager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25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/>
              <a:t>public class </a:t>
            </a:r>
            <a:r>
              <a:rPr lang="en-US" sz="1867" dirty="0" err="1"/>
              <a:t>PollAdapter</a:t>
            </a:r>
            <a:r>
              <a:rPr lang="en-US" sz="1867" dirty="0"/>
              <a:t> : </a:t>
            </a:r>
            <a:r>
              <a:rPr lang="en-US" sz="1867" dirty="0" err="1"/>
              <a:t>RecyclerView.Adapter</a:t>
            </a:r>
            <a:endParaRPr lang="en-US" sz="1867" dirty="0"/>
          </a:p>
          <a:p>
            <a:pPr marL="0" indent="0">
              <a:buNone/>
            </a:pPr>
            <a:r>
              <a:rPr lang="de-DE" sz="1867" dirty="0"/>
              <a:t>    {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override</a:t>
            </a:r>
            <a:r>
              <a:rPr lang="de-DE" sz="1867" dirty="0"/>
              <a:t> </a:t>
            </a:r>
            <a:r>
              <a:rPr lang="de-DE" sz="1867" dirty="0" err="1"/>
              <a:t>RecyclerView.ViewHolder</a:t>
            </a:r>
            <a:r>
              <a:rPr lang="de-DE" sz="1867" dirty="0"/>
              <a:t> </a:t>
            </a:r>
            <a:r>
              <a:rPr lang="de-DE" sz="1867" dirty="0" err="1"/>
              <a:t>OnCreateViewHolder</a:t>
            </a:r>
            <a:r>
              <a:rPr lang="de-DE" sz="1867" dirty="0"/>
              <a:t>(</a:t>
            </a:r>
            <a:r>
              <a:rPr lang="de-DE" sz="1867" dirty="0" err="1"/>
              <a:t>ViewGroup</a:t>
            </a:r>
            <a:r>
              <a:rPr lang="de-DE" sz="1867" dirty="0"/>
              <a:t> </a:t>
            </a:r>
            <a:r>
              <a:rPr lang="de-DE" sz="1867" dirty="0" err="1"/>
              <a:t>parent</a:t>
            </a:r>
            <a:r>
              <a:rPr lang="de-DE" sz="1867" dirty="0"/>
              <a:t>, </a:t>
            </a:r>
            <a:r>
              <a:rPr lang="de-DE" sz="1867" dirty="0" err="1"/>
              <a:t>int</a:t>
            </a:r>
            <a:r>
              <a:rPr lang="de-DE" sz="1867" dirty="0"/>
              <a:t> </a:t>
            </a:r>
            <a:r>
              <a:rPr lang="de-DE" sz="1867" dirty="0" err="1"/>
              <a:t>viewType</a:t>
            </a:r>
            <a:r>
              <a:rPr lang="de-DE" sz="1867" dirty="0"/>
              <a:t>)</a:t>
            </a:r>
          </a:p>
          <a:p>
            <a:pPr marL="0" indent="0">
              <a:buNone/>
            </a:pPr>
            <a:r>
              <a:rPr lang="de-DE" sz="1867" dirty="0"/>
              <a:t>        {</a:t>
            </a:r>
          </a:p>
          <a:p>
            <a:pPr marL="0" indent="0">
              <a:buNone/>
            </a:pPr>
            <a:r>
              <a:rPr lang="de-DE" sz="1867" dirty="0"/>
              <a:t>            // </a:t>
            </a:r>
            <a:r>
              <a:rPr lang="de-DE" sz="1867" dirty="0" err="1"/>
              <a:t>Inflate</a:t>
            </a:r>
            <a:r>
              <a:rPr lang="de-DE" sz="1867" dirty="0"/>
              <a:t> </a:t>
            </a:r>
            <a:r>
              <a:rPr lang="de-DE" sz="1867" dirty="0" err="1"/>
              <a:t>the</a:t>
            </a:r>
            <a:r>
              <a:rPr lang="de-DE" sz="1867" dirty="0"/>
              <a:t> </a:t>
            </a:r>
            <a:r>
              <a:rPr lang="de-DE" sz="1867" dirty="0" err="1"/>
              <a:t>CardView</a:t>
            </a:r>
            <a:r>
              <a:rPr lang="de-DE" sz="1867" dirty="0"/>
              <a:t> </a:t>
            </a:r>
            <a:r>
              <a:rPr lang="de-DE" sz="1867" dirty="0" err="1"/>
              <a:t>for</a:t>
            </a:r>
            <a:r>
              <a:rPr lang="de-DE" sz="1867" dirty="0"/>
              <a:t> </a:t>
            </a:r>
            <a:r>
              <a:rPr lang="de-DE" sz="1867" dirty="0" err="1"/>
              <a:t>the</a:t>
            </a:r>
            <a:r>
              <a:rPr lang="de-DE" sz="1867" dirty="0"/>
              <a:t> </a:t>
            </a:r>
            <a:r>
              <a:rPr lang="de-DE" sz="1867" dirty="0" err="1"/>
              <a:t>photo</a:t>
            </a:r>
            <a:r>
              <a:rPr lang="de-DE" sz="1867" dirty="0"/>
              <a:t>:</a:t>
            </a:r>
          </a:p>
          <a:p>
            <a:pPr marL="0" indent="0">
              <a:buNone/>
            </a:pPr>
            <a:r>
              <a:rPr lang="de-DE" sz="1867" dirty="0"/>
              <a:t>            View </a:t>
            </a:r>
            <a:r>
              <a:rPr lang="de-DE" sz="1867" dirty="0" err="1"/>
              <a:t>itemView</a:t>
            </a:r>
            <a:r>
              <a:rPr lang="de-DE" sz="1867" dirty="0"/>
              <a:t> = </a:t>
            </a:r>
            <a:r>
              <a:rPr lang="de-DE" sz="1867" dirty="0" err="1"/>
              <a:t>LayoutInflater.From</a:t>
            </a:r>
            <a:r>
              <a:rPr lang="de-DE" sz="1867" dirty="0"/>
              <a:t>(</a:t>
            </a:r>
            <a:r>
              <a:rPr lang="de-DE" sz="1867" dirty="0" err="1"/>
              <a:t>parent.Context</a:t>
            </a:r>
            <a:r>
              <a:rPr lang="de-DE" sz="1867" dirty="0"/>
              <a:t>).</a:t>
            </a:r>
            <a:r>
              <a:rPr lang="de-DE" sz="1867" dirty="0" err="1"/>
              <a:t>Inflate</a:t>
            </a:r>
            <a:r>
              <a:rPr lang="de-DE" sz="1867" dirty="0"/>
              <a:t>(</a:t>
            </a:r>
            <a:r>
              <a:rPr lang="de-DE" sz="1867" dirty="0" err="1"/>
              <a:t>Resource.Layout.MainRow</a:t>
            </a:r>
            <a:r>
              <a:rPr lang="de-DE" sz="1867" dirty="0"/>
              <a:t>, </a:t>
            </a:r>
            <a:r>
              <a:rPr lang="de-DE" sz="1867" dirty="0" err="1"/>
              <a:t>parent</a:t>
            </a:r>
            <a:r>
              <a:rPr lang="de-DE" sz="1867" dirty="0"/>
              <a:t>, </a:t>
            </a:r>
            <a:r>
              <a:rPr lang="de-DE" sz="1867" dirty="0" err="1"/>
              <a:t>false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endParaRPr lang="de-DE" sz="1867" dirty="0"/>
          </a:p>
          <a:p>
            <a:pPr marL="0" indent="0">
              <a:buNone/>
            </a:pPr>
            <a:r>
              <a:rPr lang="de-DE" sz="1867" dirty="0"/>
              <a:t>            // Create a </a:t>
            </a:r>
            <a:r>
              <a:rPr lang="de-DE" sz="1867" dirty="0" err="1"/>
              <a:t>ViewHolder</a:t>
            </a:r>
            <a:r>
              <a:rPr lang="de-DE" sz="1867" dirty="0"/>
              <a:t> </a:t>
            </a:r>
            <a:r>
              <a:rPr lang="de-DE" sz="1867" dirty="0" err="1"/>
              <a:t>to</a:t>
            </a:r>
            <a:r>
              <a:rPr lang="de-DE" sz="1867" dirty="0"/>
              <a:t> hold </a:t>
            </a:r>
            <a:r>
              <a:rPr lang="de-DE" sz="1867" dirty="0" err="1"/>
              <a:t>view</a:t>
            </a:r>
            <a:r>
              <a:rPr lang="de-DE" sz="1867" dirty="0"/>
              <a:t> </a:t>
            </a:r>
            <a:r>
              <a:rPr lang="de-DE" sz="1867" dirty="0" err="1"/>
              <a:t>references</a:t>
            </a:r>
            <a:r>
              <a:rPr lang="de-DE" sz="1867" dirty="0"/>
              <a:t> </a:t>
            </a:r>
            <a:r>
              <a:rPr lang="de-DE" sz="1867" dirty="0" err="1"/>
              <a:t>inside</a:t>
            </a:r>
            <a:r>
              <a:rPr lang="de-DE" sz="1867" dirty="0"/>
              <a:t> </a:t>
            </a:r>
            <a:r>
              <a:rPr lang="de-DE" sz="1867" dirty="0" err="1"/>
              <a:t>the</a:t>
            </a:r>
            <a:r>
              <a:rPr lang="de-DE" sz="1867" dirty="0"/>
              <a:t> </a:t>
            </a:r>
            <a:r>
              <a:rPr lang="de-DE" sz="1867" dirty="0" err="1"/>
              <a:t>CardView</a:t>
            </a:r>
            <a:r>
              <a:rPr lang="de-DE" sz="1867" dirty="0"/>
              <a:t>:</a:t>
            </a:r>
          </a:p>
          <a:p>
            <a:pPr marL="0" indent="0">
              <a:buNone/>
            </a:pPr>
            <a:r>
              <a:rPr lang="de-DE" sz="1867" dirty="0"/>
              <a:t>            </a:t>
            </a:r>
            <a:r>
              <a:rPr lang="de-DE" sz="1867" dirty="0" err="1"/>
              <a:t>var</a:t>
            </a:r>
            <a:r>
              <a:rPr lang="de-DE" sz="1867" dirty="0"/>
              <a:t> </a:t>
            </a:r>
            <a:r>
              <a:rPr lang="de-DE" sz="1867" dirty="0" err="1"/>
              <a:t>vh</a:t>
            </a:r>
            <a:r>
              <a:rPr lang="de-DE" sz="1867" dirty="0"/>
              <a:t> = </a:t>
            </a:r>
            <a:r>
              <a:rPr lang="de-DE" sz="1867" dirty="0" err="1"/>
              <a:t>new</a:t>
            </a:r>
            <a:r>
              <a:rPr lang="de-DE" sz="1867" dirty="0"/>
              <a:t> </a:t>
            </a:r>
            <a:r>
              <a:rPr lang="de-DE" sz="1867" dirty="0" err="1"/>
              <a:t>PollItemViewHolder</a:t>
            </a:r>
            <a:r>
              <a:rPr lang="de-DE" sz="1867" dirty="0"/>
              <a:t>(</a:t>
            </a:r>
            <a:r>
              <a:rPr lang="de-DE" sz="1867" dirty="0" err="1"/>
              <a:t>itemView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ro-RO" sz="1867" dirty="0"/>
              <a:t>            </a:t>
            </a:r>
            <a:r>
              <a:rPr lang="ro-RO" sz="1867" dirty="0" err="1"/>
              <a:t>return</a:t>
            </a:r>
            <a:r>
              <a:rPr lang="ro-RO" sz="1867" dirty="0"/>
              <a:t> </a:t>
            </a:r>
            <a:r>
              <a:rPr lang="ro-RO" sz="1867" dirty="0" err="1"/>
              <a:t>vh</a:t>
            </a:r>
            <a:r>
              <a:rPr lang="ro-RO" sz="1867" dirty="0"/>
              <a:t>;</a:t>
            </a:r>
          </a:p>
          <a:p>
            <a:pPr marL="0" indent="0">
              <a:buNone/>
            </a:pPr>
            <a:r>
              <a:rPr lang="de-DE" sz="1867" dirty="0"/>
              <a:t>        }</a:t>
            </a:r>
          </a:p>
          <a:p>
            <a:pPr marL="0" indent="0">
              <a:buNone/>
            </a:pPr>
            <a:r>
              <a:rPr lang="de-DE" sz="1867" dirty="0"/>
              <a:t>}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80071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recyclerView</a:t>
            </a:r>
            <a:r>
              <a:rPr lang="en-US" sz="1867" dirty="0"/>
              <a:t> = </a:t>
            </a:r>
            <a:r>
              <a:rPr lang="en-US" sz="1867" dirty="0" err="1"/>
              <a:t>FindViewById</a:t>
            </a:r>
            <a:r>
              <a:rPr lang="en-US" sz="1867" dirty="0"/>
              <a:t>&lt;</a:t>
            </a:r>
            <a:r>
              <a:rPr lang="en-US" sz="1867" dirty="0" err="1"/>
              <a:t>RecyclerView</a:t>
            </a:r>
            <a:r>
              <a:rPr lang="en-US" sz="1867" dirty="0"/>
              <a:t>&gt;(</a:t>
            </a:r>
            <a:r>
              <a:rPr lang="en-US" sz="1867" dirty="0" err="1"/>
              <a:t>Resource.Id.poll_list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endParaRPr lang="en-US" sz="1867" dirty="0"/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layoutManager</a:t>
            </a:r>
            <a:r>
              <a:rPr lang="en-US" sz="1867" dirty="0"/>
              <a:t> = new </a:t>
            </a:r>
            <a:r>
              <a:rPr lang="en-US" sz="1867" dirty="0" err="1"/>
              <a:t>LinearLayoutManager</a:t>
            </a:r>
            <a:r>
              <a:rPr lang="en-US" sz="1867" dirty="0"/>
              <a:t>(this);</a:t>
            </a:r>
          </a:p>
          <a:p>
            <a:pPr marL="0" indent="0">
              <a:buNone/>
            </a:pPr>
            <a:r>
              <a:rPr lang="en-US" sz="1867" dirty="0" err="1"/>
              <a:t>layoutManager.Orientation</a:t>
            </a:r>
            <a:r>
              <a:rPr lang="en-US" sz="1867" dirty="0"/>
              <a:t> = </a:t>
            </a:r>
            <a:r>
              <a:rPr lang="en-US" sz="1867" dirty="0" err="1"/>
              <a:t>LinearLayoutManager.Vertical</a:t>
            </a:r>
            <a:r>
              <a:rPr lang="en-US" sz="1867" dirty="0"/>
              <a:t>; </a:t>
            </a:r>
          </a:p>
          <a:p>
            <a:pPr marL="0" indent="0">
              <a:buNone/>
            </a:pPr>
            <a:r>
              <a:rPr lang="en-US" sz="1867" dirty="0" err="1"/>
              <a:t>recyclerView.SetLayoutManager</a:t>
            </a:r>
            <a:r>
              <a:rPr lang="en-US" sz="1867" dirty="0"/>
              <a:t>(</a:t>
            </a:r>
            <a:r>
              <a:rPr lang="en-US" sz="1867" dirty="0" err="1"/>
              <a:t>layoutManager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endParaRPr lang="en-US" sz="1867" dirty="0"/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pollService</a:t>
            </a:r>
            <a:r>
              <a:rPr lang="en-US" sz="1867" dirty="0"/>
              <a:t> = new </a:t>
            </a:r>
            <a:r>
              <a:rPr lang="en-US" sz="1867" dirty="0" err="1"/>
              <a:t>PollService</a:t>
            </a:r>
            <a:r>
              <a:rPr lang="en-US" sz="1867" dirty="0"/>
              <a:t>();</a:t>
            </a:r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pollItems</a:t>
            </a:r>
            <a:r>
              <a:rPr lang="en-US" sz="1867" dirty="0"/>
              <a:t> = </a:t>
            </a:r>
            <a:r>
              <a:rPr lang="en-US" sz="1867" dirty="0" err="1"/>
              <a:t>pollService.GetPolls</a:t>
            </a:r>
            <a:r>
              <a:rPr lang="en-US" sz="1867" dirty="0"/>
              <a:t>();</a:t>
            </a:r>
          </a:p>
          <a:p>
            <a:pPr marL="0" indent="0">
              <a:buNone/>
            </a:pPr>
            <a:endParaRPr lang="en-US" sz="1867" dirty="0"/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adapter = new </a:t>
            </a:r>
            <a:r>
              <a:rPr lang="en-US" sz="1867" dirty="0" err="1"/>
              <a:t>PollAdapter</a:t>
            </a:r>
            <a:r>
              <a:rPr lang="en-US" sz="1867" dirty="0"/>
              <a:t>(</a:t>
            </a:r>
            <a:r>
              <a:rPr lang="en-US" sz="1867" dirty="0" err="1"/>
              <a:t>pollItems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r>
              <a:rPr lang="en-US" sz="1867" dirty="0" err="1"/>
              <a:t>recyclerView.SetAdapter</a:t>
            </a:r>
            <a:r>
              <a:rPr lang="en-US" sz="1867" dirty="0"/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515" y="1701800"/>
            <a:ext cx="55880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ListView</a:t>
            </a:r>
            <a:r>
              <a:rPr lang="en-US" sz="2400" dirty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4315" y="2590059"/>
            <a:ext cx="528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 to handle taps at the row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634315" y="3478317"/>
            <a:ext cx="528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Dividers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634315" y="4363144"/>
            <a:ext cx="528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97600" y="1701800"/>
            <a:ext cx="55880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RecyclerView</a:t>
            </a:r>
            <a:r>
              <a:rPr lang="en-US" sz="2400" dirty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0" y="2590059"/>
            <a:ext cx="528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02400" y="3478317"/>
            <a:ext cx="528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Formal layouts like horizontal scrolling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02400" y="4363144"/>
            <a:ext cx="528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02400" y="5251403"/>
            <a:ext cx="528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25791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965779"/>
            <a:ext cx="6540120" cy="3640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378451" y="1025754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8451" y="1862245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451" y="2698736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Requries</a:t>
            </a:r>
            <a:r>
              <a:rPr lang="en-US" sz="2400" dirty="0"/>
              <a:t> API 21 and JDK 1.7</a:t>
            </a:r>
          </a:p>
        </p:txBody>
      </p:sp>
      <p:sp>
        <p:nvSpPr>
          <p:cNvPr id="7" name="Rectangle 6"/>
          <p:cNvSpPr/>
          <p:nvPr/>
        </p:nvSpPr>
        <p:spPr>
          <a:xfrm>
            <a:off x="378451" y="3535227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Differences prior to API 21 (App </a:t>
            </a:r>
            <a:r>
              <a:rPr lang="en-US" sz="2400" dirty="0" err="1"/>
              <a:t>Compat</a:t>
            </a:r>
            <a:r>
              <a:rPr lang="en-US" sz="24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251" y="4371718"/>
            <a:ext cx="751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Calculated shadow adds padding -</a:t>
            </a:r>
            <a:r>
              <a:rPr lang="en-US" sz="2400" dirty="0" err="1"/>
              <a:t>cardUseCompatPadding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07964" y="5208209"/>
            <a:ext cx="7493687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Intersecting child views not clipped in corners - </a:t>
            </a:r>
            <a:r>
              <a:rPr lang="en-US" sz="2400" dirty="0" err="1"/>
              <a:t>cardPreventCornerOverlap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04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/>
              <a:t>&lt;android.support.v7.widget.CardView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android:layout_height</a:t>
            </a:r>
            <a:r>
              <a:rPr lang="en-US" sz="1867" dirty="0"/>
              <a:t>="0dp"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android:layout_width</a:t>
            </a:r>
            <a:r>
              <a:rPr lang="en-US" sz="1867" dirty="0"/>
              <a:t>="0dp"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app:layout_aspectRatio</a:t>
            </a:r>
            <a:r>
              <a:rPr lang="en-US" sz="1867" dirty="0"/>
              <a:t>="100%"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app:layout_widthPercent</a:t>
            </a:r>
            <a:r>
              <a:rPr lang="en-US" sz="1867" dirty="0"/>
              <a:t>="100%”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app:cardElevation</a:t>
            </a:r>
            <a:r>
              <a:rPr lang="en-US" sz="1867" dirty="0"/>
              <a:t>="2sp"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app:cardUseCompatPadding</a:t>
            </a:r>
            <a:r>
              <a:rPr lang="en-US" sz="1867" dirty="0"/>
              <a:t>="true" &gt;</a:t>
            </a:r>
          </a:p>
          <a:p>
            <a:pPr marL="0" indent="0">
              <a:buNone/>
            </a:pPr>
            <a:r>
              <a:rPr lang="de-DE" sz="1867" dirty="0"/>
              <a:t>    &lt;</a:t>
            </a:r>
            <a:r>
              <a:rPr lang="de-DE" sz="1867" dirty="0" err="1"/>
              <a:t>ImageView</a:t>
            </a:r>
            <a:endParaRPr lang="de-DE" sz="1867" dirty="0"/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android:layout_height</a:t>
            </a:r>
            <a:r>
              <a:rPr lang="de-DE" sz="1867" dirty="0"/>
              <a:t>="</a:t>
            </a:r>
            <a:r>
              <a:rPr lang="de-DE" sz="1867" dirty="0" err="1"/>
              <a:t>match_parent</a:t>
            </a:r>
            <a:r>
              <a:rPr lang="de-DE" sz="1867" dirty="0"/>
              <a:t>"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android:layout_width</a:t>
            </a:r>
            <a:r>
              <a:rPr lang="de-DE" sz="1867" dirty="0"/>
              <a:t>="</a:t>
            </a:r>
            <a:r>
              <a:rPr lang="de-DE" sz="1867" dirty="0" err="1"/>
              <a:t>match_parent</a:t>
            </a:r>
            <a:r>
              <a:rPr lang="de-DE" sz="1867" dirty="0"/>
              <a:t>"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android:id</a:t>
            </a:r>
            <a:r>
              <a:rPr lang="de-DE" sz="1867" dirty="0"/>
              <a:t>="@+</a:t>
            </a:r>
            <a:r>
              <a:rPr lang="de-DE" sz="1867" dirty="0" err="1"/>
              <a:t>id</a:t>
            </a:r>
            <a:r>
              <a:rPr lang="de-DE" sz="1867" dirty="0"/>
              <a:t>/</a:t>
            </a:r>
            <a:r>
              <a:rPr lang="de-DE" sz="1867" dirty="0" err="1"/>
              <a:t>poll_image</a:t>
            </a:r>
            <a:r>
              <a:rPr lang="de-DE" sz="1867" dirty="0"/>
              <a:t>"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android:scaleType</a:t>
            </a:r>
            <a:r>
              <a:rPr lang="de-DE" sz="1867" dirty="0"/>
              <a:t>="</a:t>
            </a:r>
            <a:r>
              <a:rPr lang="de-DE" sz="1867" dirty="0" err="1"/>
              <a:t>centerCrop</a:t>
            </a:r>
            <a:r>
              <a:rPr lang="de-DE" sz="1867" dirty="0"/>
              <a:t>" /&gt;</a:t>
            </a:r>
          </a:p>
          <a:p>
            <a:pPr marL="0" indent="0">
              <a:buNone/>
            </a:pPr>
            <a:r>
              <a:rPr lang="en-US" sz="1867" dirty="0"/>
              <a:t>&lt;/android.support.v7.widget.CardView&gt;</a:t>
            </a:r>
          </a:p>
        </p:txBody>
      </p:sp>
    </p:spTree>
    <p:extLst>
      <p:ext uri="{BB962C8B-B14F-4D97-AF65-F5344CB8AC3E}">
        <p14:creationId xmlns:p14="http://schemas.microsoft.com/office/powerpoint/2010/main" val="145658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9"/>
            <a:ext cx="11277600" cy="1143000"/>
          </a:xfrm>
        </p:spPr>
        <p:txBody>
          <a:bodyPr/>
          <a:lstStyle/>
          <a:p>
            <a:r>
              <a:rPr lang="en-US" sz="48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417640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Animates Change between one view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156601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Key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2895562"/>
            <a:ext cx="751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Scenes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3634523"/>
            <a:ext cx="751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4373484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compatible with classes that extend </a:t>
            </a:r>
            <a:r>
              <a:rPr lang="en-US" sz="2400" dirty="0" err="1"/>
              <a:t>adaper</a:t>
            </a:r>
            <a:r>
              <a:rPr lang="en-US" sz="2400" dirty="0"/>
              <a:t> 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513" y="5112445"/>
            <a:ext cx="7798487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Problems animating views that contain text</a:t>
            </a:r>
          </a:p>
        </p:txBody>
      </p:sp>
    </p:spTree>
    <p:extLst>
      <p:ext uri="{BB962C8B-B14F-4D97-AF65-F5344CB8AC3E}">
        <p14:creationId xmlns:p14="http://schemas.microsoft.com/office/powerpoint/2010/main" val="170203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sz="4533" dirty="0"/>
              <a:t>Source:</a:t>
            </a:r>
          </a:p>
          <a:p>
            <a:pPr marL="0" indent="0">
              <a:buNone/>
            </a:pPr>
            <a:r>
              <a:rPr lang="en-US" sz="4533" dirty="0"/>
              <a:t>&lt;</a:t>
            </a:r>
            <a:r>
              <a:rPr lang="en-US" sz="4533" dirty="0" err="1"/>
              <a:t>android.support.design.widget.FloatingActionButton</a:t>
            </a:r>
            <a:endParaRPr lang="en-US" sz="4533" dirty="0"/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android:id</a:t>
            </a:r>
            <a:r>
              <a:rPr lang="de-DE" sz="4533" dirty="0"/>
              <a:t>="@+</a:t>
            </a:r>
            <a:r>
              <a:rPr lang="de-DE" sz="4533" dirty="0" err="1"/>
              <a:t>id</a:t>
            </a:r>
            <a:r>
              <a:rPr lang="de-DE" sz="4533" dirty="0"/>
              <a:t>/</a:t>
            </a:r>
            <a:r>
              <a:rPr lang="de-DE" sz="4533" dirty="0" err="1"/>
              <a:t>fab_add</a:t>
            </a:r>
            <a:r>
              <a:rPr lang="de-DE" sz="4533" dirty="0"/>
              <a:t>"</a:t>
            </a:r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android:layout_width</a:t>
            </a:r>
            <a:r>
              <a:rPr lang="de-DE" sz="4533" dirty="0"/>
              <a:t>="</a:t>
            </a:r>
            <a:r>
              <a:rPr lang="de-DE" sz="4533" dirty="0" err="1"/>
              <a:t>wrap_content</a:t>
            </a:r>
            <a:r>
              <a:rPr lang="de-DE" sz="4533" dirty="0"/>
              <a:t>"</a:t>
            </a:r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android:layout_height</a:t>
            </a:r>
            <a:r>
              <a:rPr lang="de-DE" sz="4533" dirty="0"/>
              <a:t>="</a:t>
            </a:r>
            <a:r>
              <a:rPr lang="de-DE" sz="4533" dirty="0" err="1"/>
              <a:t>wrap_content</a:t>
            </a:r>
            <a:r>
              <a:rPr lang="de-DE" sz="4533" dirty="0"/>
              <a:t>"</a:t>
            </a:r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android:transitionName</a:t>
            </a:r>
            <a:r>
              <a:rPr lang="de-DE" sz="4533" dirty="0"/>
              <a:t>="@</a:t>
            </a:r>
            <a:r>
              <a:rPr lang="de-DE" sz="4533" dirty="0" err="1"/>
              <a:t>string</a:t>
            </a:r>
            <a:r>
              <a:rPr lang="de-DE" sz="4533" dirty="0"/>
              <a:t>/</a:t>
            </a:r>
            <a:r>
              <a:rPr lang="de-DE" sz="4533" dirty="0" err="1"/>
              <a:t>Transition_Popup</a:t>
            </a:r>
            <a:r>
              <a:rPr lang="de-DE" sz="4533" dirty="0"/>
              <a:t>"</a:t>
            </a:r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android:src</a:t>
            </a:r>
            <a:r>
              <a:rPr lang="de-DE" sz="4533" dirty="0"/>
              <a:t>="@</a:t>
            </a:r>
            <a:r>
              <a:rPr lang="de-DE" sz="4533" dirty="0" err="1"/>
              <a:t>drawable</a:t>
            </a:r>
            <a:r>
              <a:rPr lang="de-DE" sz="4533" dirty="0"/>
              <a:t>/ic_add_white_24dp" /&gt;</a:t>
            </a:r>
          </a:p>
          <a:p>
            <a:r>
              <a:rPr lang="de-DE" sz="4800" dirty="0"/>
              <a:t>Target:</a:t>
            </a:r>
          </a:p>
          <a:p>
            <a:pPr marL="0" indent="0">
              <a:buNone/>
            </a:pPr>
            <a:r>
              <a:rPr lang="en-US" sz="4533" dirty="0"/>
              <a:t>&lt;</a:t>
            </a:r>
            <a:r>
              <a:rPr lang="en-US" sz="4533" dirty="0" err="1"/>
              <a:t>android.support.design.widget.CoordinatorLayout</a:t>
            </a:r>
            <a:r>
              <a:rPr lang="en-US" sz="4533" dirty="0"/>
              <a:t> </a:t>
            </a:r>
          </a:p>
          <a:p>
            <a:pPr marL="0" indent="0">
              <a:buNone/>
            </a:pPr>
            <a:r>
              <a:rPr lang="en-US" sz="4533" dirty="0"/>
              <a:t>    </a:t>
            </a:r>
            <a:r>
              <a:rPr lang="en-US" sz="4533" dirty="0" err="1"/>
              <a:t>android:layout_width</a:t>
            </a:r>
            <a:r>
              <a:rPr lang="en-US" sz="4533" dirty="0"/>
              <a:t>="</a:t>
            </a:r>
            <a:r>
              <a:rPr lang="en-US" sz="4533" dirty="0" err="1"/>
              <a:t>match_parent</a:t>
            </a:r>
            <a:r>
              <a:rPr lang="en-US" sz="4533" dirty="0"/>
              <a:t>"</a:t>
            </a:r>
          </a:p>
          <a:p>
            <a:pPr marL="0" indent="0">
              <a:buNone/>
            </a:pPr>
            <a:r>
              <a:rPr lang="en-US" sz="4533" dirty="0"/>
              <a:t>    </a:t>
            </a:r>
            <a:r>
              <a:rPr lang="en-US" sz="4533" dirty="0" err="1"/>
              <a:t>android:layout_height</a:t>
            </a:r>
            <a:r>
              <a:rPr lang="en-US" sz="4533" dirty="0"/>
              <a:t>="</a:t>
            </a:r>
            <a:r>
              <a:rPr lang="en-US" sz="4533" dirty="0" err="1"/>
              <a:t>match_parent</a:t>
            </a:r>
            <a:r>
              <a:rPr lang="en-US" sz="4533" dirty="0"/>
              <a:t>"</a:t>
            </a:r>
          </a:p>
          <a:p>
            <a:pPr marL="0" indent="0">
              <a:buNone/>
            </a:pPr>
            <a:r>
              <a:rPr lang="en-US" sz="4533" dirty="0"/>
              <a:t>    </a:t>
            </a:r>
            <a:r>
              <a:rPr lang="en-US" sz="4533" dirty="0" err="1"/>
              <a:t>android:transitionName</a:t>
            </a:r>
            <a:r>
              <a:rPr lang="en-US" sz="4533" dirty="0"/>
              <a:t>="@string/</a:t>
            </a:r>
            <a:r>
              <a:rPr lang="en-US" sz="4533" dirty="0" err="1"/>
              <a:t>Transition_Popup</a:t>
            </a:r>
            <a:r>
              <a:rPr lang="en-US" sz="4533" dirty="0"/>
              <a:t>"</a:t>
            </a:r>
          </a:p>
          <a:p>
            <a:pPr marL="0" indent="0">
              <a:buNone/>
            </a:pPr>
            <a:r>
              <a:rPr lang="en-US" sz="4533" dirty="0"/>
              <a:t>    </a:t>
            </a:r>
            <a:r>
              <a:rPr lang="en-US" sz="4533" dirty="0" err="1"/>
              <a:t>android:background</a:t>
            </a:r>
            <a:r>
              <a:rPr lang="en-US" sz="4533" dirty="0"/>
              <a:t>="@color/</a:t>
            </a:r>
            <a:r>
              <a:rPr lang="en-US" sz="4533" dirty="0" err="1"/>
              <a:t>custom_accent</a:t>
            </a:r>
            <a:r>
              <a:rPr lang="en-US" sz="4533" dirty="0"/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799" y="3180591"/>
            <a:ext cx="6531339" cy="3952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812799" y="5061133"/>
            <a:ext cx="6531339" cy="38503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5682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1" y="685800"/>
            <a:ext cx="3040179" cy="5359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685800"/>
            <a:ext cx="3021697" cy="5359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18" y="679622"/>
            <a:ext cx="2964884" cy="54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33" dirty="0"/>
              <a:t>private void </a:t>
            </a:r>
            <a:r>
              <a:rPr lang="en-US" sz="2133" dirty="0" err="1"/>
              <a:t>fab_click</a:t>
            </a:r>
            <a:r>
              <a:rPr lang="en-US" sz="2133" dirty="0"/>
              <a:t>(object sender, </a:t>
            </a:r>
            <a:r>
              <a:rPr lang="en-US" sz="2133" dirty="0" err="1"/>
              <a:t>EventArgs</a:t>
            </a:r>
            <a:r>
              <a:rPr lang="en-US" sz="2133" dirty="0"/>
              <a:t> e)</a:t>
            </a:r>
          </a:p>
          <a:p>
            <a:pPr marL="0" indent="0">
              <a:buNone/>
            </a:pPr>
            <a:r>
              <a:rPr lang="de-DE" sz="2133" dirty="0"/>
              <a:t> {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intent</a:t>
            </a:r>
            <a:r>
              <a:rPr lang="de-DE" sz="2133" dirty="0"/>
              <a:t> = </a:t>
            </a:r>
            <a:r>
              <a:rPr lang="de-DE" sz="2133" dirty="0" err="1"/>
              <a:t>new</a:t>
            </a:r>
            <a:r>
              <a:rPr lang="de-DE" sz="2133" dirty="0"/>
              <a:t> </a:t>
            </a:r>
            <a:r>
              <a:rPr lang="de-DE" sz="2133" dirty="0" err="1"/>
              <a:t>Intent</a:t>
            </a:r>
            <a:r>
              <a:rPr lang="de-DE" sz="2133" dirty="0"/>
              <a:t>(</a:t>
            </a:r>
            <a:r>
              <a:rPr lang="de-DE" sz="2133" dirty="0" err="1"/>
              <a:t>this</a:t>
            </a:r>
            <a:r>
              <a:rPr lang="de-DE" sz="2133" dirty="0"/>
              <a:t>, </a:t>
            </a:r>
            <a:r>
              <a:rPr lang="de-DE" sz="2133" dirty="0" err="1"/>
              <a:t>typeof</a:t>
            </a:r>
            <a:r>
              <a:rPr lang="de-DE" sz="2133" dirty="0"/>
              <a:t>(</a:t>
            </a:r>
            <a:r>
              <a:rPr lang="de-DE" sz="2133" dirty="0" err="1"/>
              <a:t>NewPollActivity</a:t>
            </a:r>
            <a:r>
              <a:rPr lang="de-DE" sz="2133" dirty="0"/>
              <a:t>));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transitionName</a:t>
            </a:r>
            <a:r>
              <a:rPr lang="de-DE" sz="2133" dirty="0"/>
              <a:t> = </a:t>
            </a:r>
            <a:r>
              <a:rPr lang="de-DE" sz="2133" dirty="0" err="1"/>
              <a:t>GetString</a:t>
            </a:r>
            <a:r>
              <a:rPr lang="de-DE" sz="2133" dirty="0"/>
              <a:t>(</a:t>
            </a:r>
            <a:r>
              <a:rPr lang="de-DE" sz="2133" dirty="0" err="1"/>
              <a:t>Resource.String.Transition_Popup</a:t>
            </a:r>
            <a:r>
              <a:rPr lang="de-DE" sz="2133" dirty="0"/>
              <a:t>);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fab</a:t>
            </a:r>
            <a:r>
              <a:rPr lang="de-DE" sz="2133" dirty="0"/>
              <a:t> = </a:t>
            </a:r>
            <a:r>
              <a:rPr lang="de-DE" sz="2133" dirty="0" err="1"/>
              <a:t>FindViewById</a:t>
            </a:r>
            <a:r>
              <a:rPr lang="de-DE" sz="2133" dirty="0"/>
              <a:t>&lt;</a:t>
            </a:r>
            <a:r>
              <a:rPr lang="de-DE" sz="2133" dirty="0" err="1"/>
              <a:t>FloatingActionButton</a:t>
            </a:r>
            <a:r>
              <a:rPr lang="de-DE" sz="2133" dirty="0"/>
              <a:t>&gt;(</a:t>
            </a:r>
            <a:r>
              <a:rPr lang="de-DE" sz="2133" dirty="0" err="1"/>
              <a:t>Resource.Id.fab_add</a:t>
            </a:r>
            <a:r>
              <a:rPr lang="de-DE" sz="2133" dirty="0"/>
              <a:t>);</a:t>
            </a:r>
          </a:p>
          <a:p>
            <a:pPr marL="0" indent="0">
              <a:buNone/>
            </a:pPr>
            <a:endParaRPr lang="de-DE" sz="2133" dirty="0"/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options</a:t>
            </a:r>
            <a:r>
              <a:rPr lang="de-DE" sz="2133" dirty="0"/>
              <a:t> = </a:t>
            </a:r>
            <a:r>
              <a:rPr lang="de-DE" sz="2133" dirty="0" err="1"/>
              <a:t>ActivityOptionsCompat.MakeSceneTransitionAnimation</a:t>
            </a:r>
            <a:r>
              <a:rPr lang="de-DE" sz="2133" dirty="0"/>
              <a:t>(</a:t>
            </a:r>
            <a:r>
              <a:rPr lang="de-DE" sz="2133" dirty="0" err="1"/>
              <a:t>this</a:t>
            </a:r>
            <a:r>
              <a:rPr lang="de-DE" sz="2133" dirty="0"/>
              <a:t>, </a:t>
            </a:r>
            <a:r>
              <a:rPr lang="de-DE" sz="2133" dirty="0" err="1"/>
              <a:t>fab</a:t>
            </a:r>
            <a:r>
              <a:rPr lang="de-DE" sz="2133" dirty="0"/>
              <a:t>, </a:t>
            </a:r>
            <a:r>
              <a:rPr lang="de-DE" sz="2133" dirty="0" err="1"/>
              <a:t>transitionName</a:t>
            </a:r>
            <a:r>
              <a:rPr lang="de-DE" sz="2133" dirty="0"/>
              <a:t>);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bundle</a:t>
            </a:r>
            <a:r>
              <a:rPr lang="de-DE" sz="2133" dirty="0"/>
              <a:t> = </a:t>
            </a:r>
            <a:r>
              <a:rPr lang="de-DE" sz="2133" dirty="0" err="1"/>
              <a:t>options.ToBundle</a:t>
            </a:r>
            <a:r>
              <a:rPr lang="de-DE" sz="2133" dirty="0"/>
              <a:t>();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ActivityCompat.StartActivity</a:t>
            </a:r>
            <a:r>
              <a:rPr lang="de-DE" sz="2133" dirty="0"/>
              <a:t>(</a:t>
            </a:r>
            <a:r>
              <a:rPr lang="de-DE" sz="2133" dirty="0" err="1"/>
              <a:t>this</a:t>
            </a:r>
            <a:r>
              <a:rPr lang="de-DE" sz="2133" dirty="0"/>
              <a:t>, </a:t>
            </a:r>
            <a:r>
              <a:rPr lang="de-DE" sz="2133" dirty="0" err="1"/>
              <a:t>intent</a:t>
            </a:r>
            <a:r>
              <a:rPr lang="de-DE" sz="2133" dirty="0"/>
              <a:t>, </a:t>
            </a:r>
            <a:r>
              <a:rPr lang="de-DE" sz="2133" dirty="0" err="1"/>
              <a:t>bundle</a:t>
            </a:r>
            <a:r>
              <a:rPr lang="de-DE" sz="2133" dirty="0"/>
              <a:t>);</a:t>
            </a:r>
          </a:p>
          <a:p>
            <a:pPr marL="0" indent="0">
              <a:buNone/>
            </a:pPr>
            <a:r>
              <a:rPr lang="de-DE" sz="2133" dirty="0"/>
              <a:t>}</a:t>
            </a:r>
            <a:endParaRPr lang="en-US" sz="2133" dirty="0"/>
          </a:p>
          <a:p>
            <a:pPr marL="0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965799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16" y="1350976"/>
            <a:ext cx="3556000" cy="27280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1417640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2305899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design.google.com</a:t>
            </a:r>
            <a:r>
              <a:rPr lang="en-US" sz="2400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3194157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Android, iOS and web sizes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4078984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and white colors (light and dark)</a:t>
            </a:r>
          </a:p>
        </p:txBody>
      </p:sp>
    </p:spTree>
    <p:extLst>
      <p:ext uri="{BB962C8B-B14F-4D97-AF65-F5344CB8AC3E}">
        <p14:creationId xmlns:p14="http://schemas.microsoft.com/office/powerpoint/2010/main" val="1526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417640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Gone through many transitions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305899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Material Design use </a:t>
            </a:r>
            <a:r>
              <a:rPr lang="en-US" sz="2400" dirty="0" err="1"/>
              <a:t>AppCompat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04800" y="3194157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Override Contents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4078984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</a:t>
            </a:r>
            <a:r>
              <a:rPr lang="en-US" sz="2400" dirty="0" err="1"/>
              <a:t>NoActionBar</a:t>
            </a:r>
            <a:r>
              <a:rPr lang="en-US" sz="2400" dirty="0"/>
              <a:t> theme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4967243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android.support.v7.widget.Toolbar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018301"/>
            <a:ext cx="3805544" cy="5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33" dirty="0"/>
              <a:t>&lt;style name="</a:t>
            </a:r>
            <a:r>
              <a:rPr lang="en-US" sz="2133" dirty="0" err="1"/>
              <a:t>ToolbarTheme</a:t>
            </a:r>
            <a:r>
              <a:rPr lang="en-US" sz="2133" dirty="0"/>
              <a:t>" parent="</a:t>
            </a:r>
            <a:r>
              <a:rPr lang="en-US" sz="2133" dirty="0" err="1"/>
              <a:t>Theme.AppCompat.NoActionBar</a:t>
            </a:r>
            <a:r>
              <a:rPr lang="en-US" sz="2133" dirty="0"/>
              <a:t>"&gt;</a:t>
            </a:r>
          </a:p>
          <a:p>
            <a:pPr marL="0" indent="0">
              <a:buNone/>
            </a:pPr>
            <a:r>
              <a:rPr lang="en-US" sz="2133" dirty="0"/>
              <a:t>    &lt;item name="</a:t>
            </a:r>
            <a:r>
              <a:rPr lang="en-US" sz="2133" dirty="0" err="1"/>
              <a:t>android:textColorPrimary</a:t>
            </a:r>
            <a:r>
              <a:rPr lang="en-US" sz="2133" dirty="0"/>
              <a:t>"&gt;@</a:t>
            </a:r>
            <a:r>
              <a:rPr lang="en-US" sz="2133" dirty="0" err="1"/>
              <a:t>android:color</a:t>
            </a:r>
            <a:r>
              <a:rPr lang="en-US" sz="2133" dirty="0"/>
              <a:t>/white&lt;/item&gt;</a:t>
            </a:r>
          </a:p>
          <a:p>
            <a:pPr marL="0" indent="0">
              <a:buNone/>
            </a:pPr>
            <a:r>
              <a:rPr lang="en-US" sz="2133" dirty="0"/>
              <a:t>    &lt;item name="</a:t>
            </a:r>
            <a:r>
              <a:rPr lang="en-US" sz="2133" dirty="0" err="1"/>
              <a:t>actionMenuTextColor</a:t>
            </a:r>
            <a:r>
              <a:rPr lang="en-US" sz="2133" dirty="0"/>
              <a:t>"&gt;@</a:t>
            </a:r>
            <a:r>
              <a:rPr lang="en-US" sz="2133" dirty="0" err="1"/>
              <a:t>android:color</a:t>
            </a:r>
            <a:r>
              <a:rPr lang="en-US" sz="2133" dirty="0"/>
              <a:t>/white&lt;/item&gt;</a:t>
            </a:r>
          </a:p>
          <a:p>
            <a:pPr marL="0" indent="0">
              <a:buNone/>
            </a:pPr>
            <a:r>
              <a:rPr lang="en-US" sz="2133" dirty="0"/>
              <a:t>    &lt;item name="</a:t>
            </a:r>
            <a:r>
              <a:rPr lang="en-US" sz="2133" dirty="0" err="1"/>
              <a:t>android:textColorSecondary</a:t>
            </a:r>
            <a:r>
              <a:rPr lang="en-US" sz="2133" dirty="0"/>
              <a:t>"&gt;@</a:t>
            </a:r>
            <a:r>
              <a:rPr lang="en-US" sz="2133" dirty="0" err="1"/>
              <a:t>android:color</a:t>
            </a:r>
            <a:r>
              <a:rPr lang="en-US" sz="2133" dirty="0"/>
              <a:t>/white&lt;/item&gt;</a:t>
            </a:r>
          </a:p>
          <a:p>
            <a:pPr marL="0" indent="0">
              <a:buNone/>
            </a:pPr>
            <a:r>
              <a:rPr lang="en-US" sz="2133" dirty="0"/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9492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33" dirty="0"/>
              <a:t>&lt;android.support.v7.widget.Toolbar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android:id</a:t>
            </a:r>
            <a:r>
              <a:rPr lang="en-US" sz="2133" dirty="0"/>
              <a:t>="@+id/toolbar"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android:layout_width</a:t>
            </a:r>
            <a:r>
              <a:rPr lang="en-US" sz="2133" dirty="0"/>
              <a:t>="</a:t>
            </a:r>
            <a:r>
              <a:rPr lang="en-US" sz="2133" dirty="0" err="1"/>
              <a:t>match_parent</a:t>
            </a:r>
            <a:r>
              <a:rPr lang="en-US" sz="2133" dirty="0"/>
              <a:t>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android:layout_height</a:t>
            </a:r>
            <a:r>
              <a:rPr lang="en-US" sz="2133" dirty="0"/>
              <a:t>="</a:t>
            </a:r>
            <a:r>
              <a:rPr lang="en-US" sz="2133" dirty="0" err="1"/>
              <a:t>wrap_content</a:t>
            </a:r>
            <a:r>
              <a:rPr lang="en-US" sz="2133" dirty="0"/>
              <a:t>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android:background</a:t>
            </a:r>
            <a:r>
              <a:rPr lang="en-US" sz="2133" dirty="0"/>
              <a:t>="@color/</a:t>
            </a:r>
            <a:r>
              <a:rPr lang="en-US" sz="2133" dirty="0" err="1"/>
              <a:t>custom_primary</a:t>
            </a:r>
            <a:r>
              <a:rPr lang="en-US" sz="2133" dirty="0"/>
              <a:t>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app:navigationIcon</a:t>
            </a:r>
            <a:r>
              <a:rPr lang="en-US" sz="2133" dirty="0"/>
              <a:t>="@</a:t>
            </a:r>
            <a:r>
              <a:rPr lang="en-US" sz="2133" dirty="0" err="1"/>
              <a:t>drawable</a:t>
            </a:r>
            <a:r>
              <a:rPr lang="en-US" sz="2133" dirty="0"/>
              <a:t>/ic_menu_white_24dp"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android:theme</a:t>
            </a:r>
            <a:r>
              <a:rPr lang="en-US" sz="2133" dirty="0"/>
              <a:t>="@style/</a:t>
            </a:r>
            <a:r>
              <a:rPr lang="en-US" sz="2133" dirty="0" err="1"/>
              <a:t>ToolbarTheme</a:t>
            </a:r>
            <a:r>
              <a:rPr lang="en-US" sz="2133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121477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/>
              <a:t>&lt;menu </a:t>
            </a:r>
            <a:r>
              <a:rPr lang="en-US" sz="1867" dirty="0" err="1"/>
              <a:t>xmlns:android</a:t>
            </a:r>
            <a:r>
              <a:rPr lang="en-US" sz="1867" dirty="0"/>
              <a:t>="http://</a:t>
            </a:r>
            <a:r>
              <a:rPr lang="en-US" sz="1867" dirty="0" err="1"/>
              <a:t>schemas.android.com</a:t>
            </a:r>
            <a:r>
              <a:rPr lang="en-US" sz="1867" dirty="0"/>
              <a:t>/</a:t>
            </a:r>
            <a:r>
              <a:rPr lang="en-US" sz="1867" dirty="0" err="1"/>
              <a:t>apk</a:t>
            </a:r>
            <a:r>
              <a:rPr lang="en-US" sz="1867" dirty="0"/>
              <a:t>/res/android"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xmlns:app</a:t>
            </a:r>
            <a:r>
              <a:rPr lang="en-US" sz="1867" dirty="0"/>
              <a:t>="http://</a:t>
            </a:r>
            <a:r>
              <a:rPr lang="en-US" sz="1867" dirty="0" err="1"/>
              <a:t>schemas.android.com</a:t>
            </a:r>
            <a:r>
              <a:rPr lang="en-US" sz="1867" dirty="0"/>
              <a:t>/</a:t>
            </a:r>
            <a:r>
              <a:rPr lang="en-US" sz="1867" dirty="0" err="1"/>
              <a:t>apk</a:t>
            </a:r>
            <a:r>
              <a:rPr lang="en-US" sz="1867" dirty="0"/>
              <a:t>/res-auto"&gt;</a:t>
            </a:r>
          </a:p>
          <a:p>
            <a:pPr marL="0" indent="0">
              <a:buNone/>
            </a:pPr>
            <a:r>
              <a:rPr lang="en-US" sz="1867" dirty="0"/>
              <a:t>    &lt;item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android:id</a:t>
            </a:r>
            <a:r>
              <a:rPr lang="en-US" sz="1867" dirty="0"/>
              <a:t>="@+id/</a:t>
            </a:r>
            <a:r>
              <a:rPr lang="en-US" sz="1867" dirty="0" err="1"/>
              <a:t>action_search</a:t>
            </a:r>
            <a:r>
              <a:rPr lang="en-US" sz="1867" dirty="0"/>
              <a:t>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android:title</a:t>
            </a:r>
            <a:r>
              <a:rPr lang="en-US" sz="1867" dirty="0"/>
              <a:t>="Search"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android:icon</a:t>
            </a:r>
            <a:r>
              <a:rPr lang="en-US" sz="1867" dirty="0"/>
              <a:t>="@</a:t>
            </a:r>
            <a:r>
              <a:rPr lang="en-US" sz="1867" dirty="0" err="1"/>
              <a:t>drawable</a:t>
            </a:r>
            <a:r>
              <a:rPr lang="en-US" sz="1867" dirty="0"/>
              <a:t>/ic_search_white_24dp"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android:orderInCategory</a:t>
            </a:r>
            <a:r>
              <a:rPr lang="en-US" sz="1867" dirty="0"/>
              <a:t>="100"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app:showAsAction</a:t>
            </a:r>
            <a:r>
              <a:rPr lang="en-US" sz="1867" dirty="0"/>
              <a:t>="</a:t>
            </a:r>
            <a:r>
              <a:rPr lang="en-US" sz="1867" dirty="0" err="1"/>
              <a:t>ifRoom</a:t>
            </a:r>
            <a:r>
              <a:rPr lang="en-US" sz="1867" dirty="0"/>
              <a:t>" /&gt;</a:t>
            </a:r>
          </a:p>
          <a:p>
            <a:pPr marL="0" indent="0">
              <a:buNone/>
            </a:pPr>
            <a:r>
              <a:rPr lang="en-US" sz="1867" dirty="0"/>
              <a:t>    &lt;item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android:id</a:t>
            </a:r>
            <a:r>
              <a:rPr lang="en-US" sz="1867" dirty="0"/>
              <a:t>="@+id/</a:t>
            </a:r>
            <a:r>
              <a:rPr lang="en-US" sz="1867" dirty="0" err="1"/>
              <a:t>action_settings</a:t>
            </a:r>
            <a:r>
              <a:rPr lang="en-US" sz="1867" dirty="0"/>
              <a:t>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android:title</a:t>
            </a:r>
            <a:r>
              <a:rPr lang="en-US" sz="1867" dirty="0"/>
              <a:t>="Some Menu Item"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android:orderInCategory</a:t>
            </a:r>
            <a:r>
              <a:rPr lang="en-US" sz="1867" dirty="0"/>
              <a:t>="300"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app:showAsAction</a:t>
            </a:r>
            <a:r>
              <a:rPr lang="en-US" sz="1867" dirty="0"/>
              <a:t>="never" /&gt;</a:t>
            </a:r>
          </a:p>
          <a:p>
            <a:pPr marL="0" indent="0">
              <a:buNone/>
            </a:pPr>
            <a:r>
              <a:rPr lang="en-US" sz="1867" dirty="0"/>
              <a:t>&lt;/menu&gt;</a:t>
            </a:r>
          </a:p>
          <a:p>
            <a:pPr marL="0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5265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67" b="1" dirty="0"/>
              <a:t>In </a:t>
            </a:r>
            <a:r>
              <a:rPr lang="en-US" sz="1867" b="1" dirty="0" err="1"/>
              <a:t>OnCreate</a:t>
            </a:r>
            <a:r>
              <a:rPr lang="en-US" sz="1867" b="1" dirty="0"/>
              <a:t> Method</a:t>
            </a:r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appBar</a:t>
            </a:r>
            <a:r>
              <a:rPr lang="en-US" sz="1867" dirty="0"/>
              <a:t> = </a:t>
            </a:r>
            <a:r>
              <a:rPr lang="en-US" sz="1867" dirty="0" err="1"/>
              <a:t>FindViewById</a:t>
            </a:r>
            <a:r>
              <a:rPr lang="en-US" sz="1867" dirty="0"/>
              <a:t>&lt;Toolbar&gt;(</a:t>
            </a:r>
            <a:r>
              <a:rPr lang="en-US" sz="1867" dirty="0" err="1"/>
              <a:t>Resource.Id.toolbar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r>
              <a:rPr lang="en-US" sz="1867" dirty="0" err="1"/>
              <a:t>appBar.InflateMenu</a:t>
            </a:r>
            <a:r>
              <a:rPr lang="en-US" sz="1867" dirty="0"/>
              <a:t>(</a:t>
            </a:r>
            <a:r>
              <a:rPr lang="en-US" sz="1867" dirty="0" err="1"/>
              <a:t>Resource.Menu.Main_Menu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r>
              <a:rPr lang="en-US" sz="1867" dirty="0" err="1"/>
              <a:t>SetSupportActionBar</a:t>
            </a:r>
            <a:r>
              <a:rPr lang="en-US" sz="1867" dirty="0"/>
              <a:t>(</a:t>
            </a:r>
            <a:r>
              <a:rPr lang="en-US" sz="1867" dirty="0" err="1"/>
              <a:t>appBar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r>
              <a:rPr lang="en-US" sz="1867" dirty="0" err="1"/>
              <a:t>appBar.NavigationClick</a:t>
            </a:r>
            <a:r>
              <a:rPr lang="en-US" sz="1867" dirty="0"/>
              <a:t> += </a:t>
            </a:r>
            <a:r>
              <a:rPr lang="en-US" sz="1867" dirty="0" err="1"/>
              <a:t>Navigation_Click</a:t>
            </a:r>
            <a:r>
              <a:rPr lang="en-US" sz="1867" dirty="0"/>
              <a:t>;</a:t>
            </a:r>
          </a:p>
          <a:p>
            <a:pPr marL="0" indent="0">
              <a:buNone/>
            </a:pPr>
            <a:endParaRPr lang="en-US" sz="1867" dirty="0">
              <a:solidFill>
                <a:srgbClr val="8A144F"/>
              </a:solidFill>
            </a:endParaRPr>
          </a:p>
          <a:p>
            <a:r>
              <a:rPr lang="en-US" sz="1867" b="1" dirty="0"/>
              <a:t>Handle Inflating extra menu items</a:t>
            </a:r>
          </a:p>
          <a:p>
            <a:pPr marL="0" indent="0">
              <a:buNone/>
            </a:pPr>
            <a:r>
              <a:rPr lang="en-US" sz="1867" dirty="0"/>
              <a:t> public override bool </a:t>
            </a:r>
            <a:r>
              <a:rPr lang="en-US" sz="1867" dirty="0" err="1"/>
              <a:t>OnCreateOptionsMenu</a:t>
            </a:r>
            <a:r>
              <a:rPr lang="en-US" sz="1867" dirty="0"/>
              <a:t>(</a:t>
            </a:r>
            <a:r>
              <a:rPr lang="en-US" sz="1867" dirty="0" err="1"/>
              <a:t>IMenu</a:t>
            </a:r>
            <a:r>
              <a:rPr lang="en-US" sz="1867" dirty="0"/>
              <a:t> menu)</a:t>
            </a:r>
          </a:p>
          <a:p>
            <a:pPr marL="0" indent="0">
              <a:buNone/>
            </a:pPr>
            <a:r>
              <a:rPr lang="de-DE" sz="1867" dirty="0"/>
              <a:t>{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var</a:t>
            </a:r>
            <a:r>
              <a:rPr lang="de-DE" sz="1867" dirty="0"/>
              <a:t> </a:t>
            </a:r>
            <a:r>
              <a:rPr lang="de-DE" sz="1867" dirty="0" err="1"/>
              <a:t>inflater</a:t>
            </a:r>
            <a:r>
              <a:rPr lang="de-DE" sz="1867" dirty="0"/>
              <a:t> = </a:t>
            </a:r>
            <a:r>
              <a:rPr lang="de-DE" sz="1867" dirty="0" err="1"/>
              <a:t>MenuInflater</a:t>
            </a:r>
            <a:r>
              <a:rPr lang="de-DE" sz="1867" dirty="0"/>
              <a:t>;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inflater.Inflate</a:t>
            </a:r>
            <a:r>
              <a:rPr lang="de-DE" sz="1867" dirty="0"/>
              <a:t>(</a:t>
            </a:r>
            <a:r>
              <a:rPr lang="de-DE" sz="1867" dirty="0" err="1"/>
              <a:t>Resource.Menu.Main_Menu</a:t>
            </a:r>
            <a:r>
              <a:rPr lang="de-DE" sz="1867" dirty="0"/>
              <a:t>, </a:t>
            </a:r>
            <a:r>
              <a:rPr lang="de-DE" sz="1867" dirty="0" err="1"/>
              <a:t>menu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return</a:t>
            </a:r>
            <a:r>
              <a:rPr lang="de-DE" sz="1867" dirty="0"/>
              <a:t> </a:t>
            </a:r>
            <a:r>
              <a:rPr lang="de-DE" sz="1867" dirty="0" err="1"/>
              <a:t>base.OnCreateOptionsMenu</a:t>
            </a:r>
            <a:r>
              <a:rPr lang="de-DE" sz="1867" dirty="0"/>
              <a:t>(</a:t>
            </a:r>
            <a:r>
              <a:rPr lang="de-DE" sz="1867" dirty="0" err="1"/>
              <a:t>menu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}</a:t>
            </a:r>
            <a:endParaRPr lang="en-US" sz="1867" dirty="0"/>
          </a:p>
          <a:p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1189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3600" y="956139"/>
            <a:ext cx="7823200" cy="951411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Sample Code: https://</a:t>
            </a:r>
            <a:r>
              <a:rPr lang="en-US" sz="2400" dirty="0" err="1"/>
              <a:t>github.com</a:t>
            </a:r>
            <a:r>
              <a:rPr lang="en-US" sz="2400" dirty="0"/>
              <a:t>/Bowman74/</a:t>
            </a:r>
            <a:r>
              <a:rPr lang="en-US" sz="2400" dirty="0" err="1"/>
              <a:t>VSLiveMaterialDesign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133600" y="2087401"/>
            <a:ext cx="7823200" cy="1224701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Material Design Standards: http://</a:t>
            </a:r>
            <a:r>
              <a:rPr lang="en-US" sz="2400" dirty="0" err="1"/>
              <a:t>www.google.com</a:t>
            </a:r>
            <a:r>
              <a:rPr lang="en-US" sz="2400" dirty="0"/>
              <a:t>/design/spec/material-design/</a:t>
            </a:r>
            <a:r>
              <a:rPr lang="en-US" sz="2400" dirty="0" err="1"/>
              <a:t>introduction.html</a:t>
            </a:r>
            <a:r>
              <a:rPr lang="en-US" sz="24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4714867"/>
            <a:ext cx="7823200" cy="1031965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Developer Information: https://</a:t>
            </a:r>
            <a:r>
              <a:rPr lang="en-US" sz="2400" dirty="0" err="1"/>
              <a:t>developer.android.com</a:t>
            </a:r>
            <a:r>
              <a:rPr lang="en-US" sz="2400" dirty="0"/>
              <a:t>/design/material/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133600" y="3494158"/>
            <a:ext cx="7823200" cy="1038653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Icons:</a:t>
            </a:r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design.google.com</a:t>
            </a:r>
            <a:r>
              <a:rPr lang="en-US" sz="2400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156628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2756925"/>
            <a:ext cx="10972800" cy="114300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67862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1" y="482601"/>
            <a:ext cx="3127172" cy="54814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31" y="482600"/>
            <a:ext cx="3047972" cy="53905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2600"/>
            <a:ext cx="3164920" cy="56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17641"/>
            <a:ext cx="6278359" cy="34979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1417640"/>
            <a:ext cx="49784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First Unified Design for Android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298824" y="2304269"/>
            <a:ext cx="49784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Introduced with Android L</a:t>
            </a:r>
          </a:p>
        </p:txBody>
      </p:sp>
      <p:sp>
        <p:nvSpPr>
          <p:cNvPr id="8" name="Rectangle 7"/>
          <p:cNvSpPr/>
          <p:nvPr/>
        </p:nvSpPr>
        <p:spPr>
          <a:xfrm>
            <a:off x="298824" y="3190898"/>
            <a:ext cx="497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Guidelines Quite Specific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824" y="4077527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Special Tooling Libraries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8824" y="4964156"/>
            <a:ext cx="49784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Libraries Backward Compatible (v7)</a:t>
            </a:r>
          </a:p>
        </p:txBody>
      </p:sp>
    </p:spTree>
    <p:extLst>
      <p:ext uri="{BB962C8B-B14F-4D97-AF65-F5344CB8AC3E}">
        <p14:creationId xmlns:p14="http://schemas.microsoft.com/office/powerpoint/2010/main" val="14590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3863183"/>
            <a:ext cx="497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Material Metaphor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604000" y="4553743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Bold, Graphic, Intentional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855" y="5244303"/>
            <a:ext cx="49784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Motion Provides Meaning</a:t>
            </a:r>
          </a:p>
        </p:txBody>
      </p:sp>
    </p:spTree>
    <p:extLst>
      <p:ext uri="{BB962C8B-B14F-4D97-AF65-F5344CB8AC3E}">
        <p14:creationId xmlns:p14="http://schemas.microsoft.com/office/powerpoint/2010/main" val="3525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Design</a:t>
            </a: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10971" y="1079439"/>
            <a:ext cx="2793799" cy="49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432368"/>
            <a:ext cx="2561016" cy="45254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75" y="1416919"/>
            <a:ext cx="2540000" cy="45268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4" y="1416919"/>
            <a:ext cx="2561425" cy="4526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07317" y="1374586"/>
            <a:ext cx="274134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Styles and Themes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07318" y="1867029"/>
            <a:ext cx="2552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Elevation and Shadows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07318" y="2685749"/>
            <a:ext cx="2552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Floating Action 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7317" y="4039245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Card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07317" y="3547523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Recycler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5892" y="4530966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Animations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7317" y="5022688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Icons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2800" y="1541472"/>
            <a:ext cx="2561016" cy="4135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3651175" y="1541472"/>
            <a:ext cx="2561016" cy="4135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/>
        </p:nvSpPr>
        <p:spPr>
          <a:xfrm>
            <a:off x="6468532" y="1584680"/>
            <a:ext cx="2561016" cy="4135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/>
        </p:nvSpPr>
        <p:spPr>
          <a:xfrm>
            <a:off x="807786" y="2333652"/>
            <a:ext cx="2561016" cy="1325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/>
        </p:nvSpPr>
        <p:spPr>
          <a:xfrm>
            <a:off x="2946400" y="5177948"/>
            <a:ext cx="406400" cy="4633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/>
          <p:cNvSpPr/>
          <p:nvPr/>
        </p:nvSpPr>
        <p:spPr>
          <a:xfrm>
            <a:off x="815924" y="2321097"/>
            <a:ext cx="2561016" cy="3304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/>
          <p:cNvSpPr/>
          <p:nvPr/>
        </p:nvSpPr>
        <p:spPr>
          <a:xfrm>
            <a:off x="6468532" y="2141282"/>
            <a:ext cx="2561016" cy="3536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809676" y="3652647"/>
            <a:ext cx="2561016" cy="19935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2"/>
          <p:cNvSpPr/>
          <p:nvPr/>
        </p:nvSpPr>
        <p:spPr>
          <a:xfrm>
            <a:off x="4673600" y="3966988"/>
            <a:ext cx="1517573" cy="17083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Rectangle 23"/>
          <p:cNvSpPr/>
          <p:nvPr/>
        </p:nvSpPr>
        <p:spPr>
          <a:xfrm>
            <a:off x="2844800" y="1699618"/>
            <a:ext cx="304800" cy="2749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ectangle 24"/>
          <p:cNvSpPr/>
          <p:nvPr/>
        </p:nvSpPr>
        <p:spPr>
          <a:xfrm>
            <a:off x="3004495" y="5276359"/>
            <a:ext cx="304800" cy="2749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9307317" y="5525749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 Bar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66813" y="1653997"/>
            <a:ext cx="2442481" cy="353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612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171209"/>
            <a:ext cx="49784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Handled through Themes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70915"/>
            <a:ext cx="49784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Pallets </a:t>
            </a:r>
            <a:r>
              <a:rPr lang="en-US" sz="2400"/>
              <a:t>are Complimentary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2768600"/>
            <a:ext cx="497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34313" y="3570982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313" y="4369677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313" y="5168372"/>
            <a:ext cx="49784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1333499"/>
            <a:ext cx="2561016" cy="4525433"/>
          </a:xfrm>
        </p:spPr>
      </p:pic>
      <p:sp>
        <p:nvSpPr>
          <p:cNvPr id="12" name="Rectangle 11"/>
          <p:cNvSpPr/>
          <p:nvPr/>
        </p:nvSpPr>
        <p:spPr>
          <a:xfrm>
            <a:off x="7518400" y="1615339"/>
            <a:ext cx="2561016" cy="6905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/>
          <p:cNvSpPr/>
          <p:nvPr/>
        </p:nvSpPr>
        <p:spPr>
          <a:xfrm>
            <a:off x="7620000" y="2661475"/>
            <a:ext cx="2336800" cy="869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>
          <a:xfrm>
            <a:off x="9652000" y="5156200"/>
            <a:ext cx="427416" cy="4832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360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enic_PPT_Master" id="{2A48BBEE-6873-4FF6-964A-D5270DC88B5E}" vid="{81D04CBD-D835-4187-AB9B-832783E219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f0d6b4bb-fd12-4740-8884-687737dcca9a">Magenic</Company>
    <Tech_x0020_Used xmlns="f0d6b4bb-fd12-4740-8884-687737dcca9a"/>
    <Document_x0020_Type xmlns="f0d6b4bb-fd12-4740-8884-687737dcca9a">
      <Value>Template</Value>
    </Document_x0020_Type>
    <Industry_x002f_Vertical xmlns="f0d6b4bb-fd12-4740-8884-687737dcca9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47A0B1BD8FE45B080D14CD83AD5DB" ma:contentTypeVersion="4" ma:contentTypeDescription="Create a new document." ma:contentTypeScope="" ma:versionID="732beed655f90311345169d5c7f55f96">
  <xsd:schema xmlns:xsd="http://www.w3.org/2001/XMLSchema" xmlns:xs="http://www.w3.org/2001/XMLSchema" xmlns:p="http://schemas.microsoft.com/office/2006/metadata/properties" xmlns:ns2="f0d6b4bb-fd12-4740-8884-687737dcca9a" targetNamespace="http://schemas.microsoft.com/office/2006/metadata/properties" ma:root="true" ma:fieldsID="4ef6a310962b90ee3fe3c0e9cfa1177a" ns2:_="">
    <xsd:import namespace="f0d6b4bb-fd12-4740-8884-687737dcca9a"/>
    <xsd:element name="properties">
      <xsd:complexType>
        <xsd:sequence>
          <xsd:element name="documentManagement">
            <xsd:complexType>
              <xsd:all>
                <xsd:element ref="ns2:Tech_x0020_Used" minOccurs="0"/>
                <xsd:element ref="ns2:Document_x0020_Type" minOccurs="0"/>
                <xsd:element ref="ns2:Industry_x002f_Vertical" minOccurs="0"/>
                <xsd:element ref="ns2:Compan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6b4bb-fd12-4740-8884-687737dcca9a" elementFormDefault="qualified">
    <xsd:import namespace="http://schemas.microsoft.com/office/2006/documentManagement/types"/>
    <xsd:import namespace="http://schemas.microsoft.com/office/infopath/2007/PartnerControls"/>
    <xsd:element name="Tech_x0020_Used" ma:index="8" nillable="true" ma:displayName="Tech Used" ma:internalName="Tech_x0020_Used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 Dev"/>
                    <xsd:enumeration value="Mobile"/>
                    <xsd:enumeration value="Biztalk"/>
                    <xsd:enumeration value="Azure"/>
                    <xsd:enumeration value="Data Services"/>
                    <xsd:enumeration value="Application Lifecycle Mgmt"/>
                    <xsd:enumeration value="SharePoint"/>
                    <xsd:enumeration value="UX/UI"/>
                    <xsd:enumeration value="QAT"/>
                    <xsd:enumeration value="Support &amp; Maintenance"/>
                  </xsd:restriction>
                </xsd:simpleType>
              </xsd:element>
            </xsd:sequence>
          </xsd:extension>
        </xsd:complexContent>
      </xsd:complexType>
    </xsd:element>
    <xsd:element name="Document_x0020_Type" ma:index="9" nillable="true" ma:displayName="Document Type" ma:internalName="Document_x0020_Typ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Proposal"/>
                    <xsd:enumeration value="Template"/>
                    <xsd:enumeration value="Graphics"/>
                    <xsd:enumeration value="Presentation"/>
                    <xsd:enumeration value="Base Deck"/>
                    <xsd:enumeration value="Envisioning"/>
                    <xsd:enumeration value="Case Study"/>
                    <xsd:enumeration value="Estimate"/>
                    <xsd:enumeration value="Client Supplied Docs / RFP"/>
                    <xsd:enumeration value="Pursuit Docs"/>
                    <xsd:enumeration value="White Paper"/>
                  </xsd:restriction>
                </xsd:simpleType>
              </xsd:element>
            </xsd:sequence>
          </xsd:extension>
        </xsd:complexContent>
      </xsd:complexType>
    </xsd:element>
    <xsd:element name="Industry_x002f_Vertical" ma:index="10" nillable="true" ma:displayName="Industry/Vertical" ma:format="RadioButtons" ma:internalName="Industry_x002f_Vertical">
      <xsd:simpleType>
        <xsd:restriction base="dms:Choice">
          <xsd:enumeration value="Retail"/>
          <xsd:enumeration value="Manufacturing"/>
          <xsd:enumeration value="Transportation/Logistics"/>
          <xsd:enumeration value="Financial Services/Banking"/>
          <xsd:enumeration value="Healthcare/Life Sciences"/>
          <xsd:enumeration value="Insurance"/>
          <xsd:enumeration value="Professional Services"/>
          <xsd:enumeration value="Misc."/>
        </xsd:restriction>
      </xsd:simpleType>
    </xsd:element>
    <xsd:element name="Company" ma:index="11" nillable="true" ma:displayName="Company" ma:internalName="Compan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A3A91F-3324-4EE4-8BF2-C3B78E1D1674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f0d6b4bb-fd12-4740-8884-687737dcca9a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9668F2-E23D-4667-92BB-712A33D196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d6b4bb-fd12-4740-8884-687737dcca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SoCal_User_Group</Template>
  <TotalTime>1375</TotalTime>
  <Words>1370</Words>
  <Application>Microsoft Macintosh PowerPoint</Application>
  <PresentationFormat>Widescreen</PresentationFormat>
  <Paragraphs>304</Paragraphs>
  <Slides>38</Slides>
  <Notes>6</Notes>
  <HiddenSlides>13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 Black</vt:lpstr>
      <vt:lpstr>Arial Bold</vt:lpstr>
      <vt:lpstr>Calibri</vt:lpstr>
      <vt:lpstr>Cordia New</vt:lpstr>
      <vt:lpstr>Dotum</vt:lpstr>
      <vt:lpstr>Franklin Gothic Book</vt:lpstr>
      <vt:lpstr>Franklin Gothic Medium Cond</vt:lpstr>
      <vt:lpstr>Gill Sans</vt:lpstr>
      <vt:lpstr>M Avenir Medium</vt:lpstr>
      <vt:lpstr>ＭＳ Ｐゴシック</vt:lpstr>
      <vt:lpstr>Wingdings</vt:lpstr>
      <vt:lpstr>ヒラギノ角ゴ ProN W3</vt:lpstr>
      <vt:lpstr>Arial</vt:lpstr>
      <vt:lpstr>MGNC_PPT_FINAL</vt:lpstr>
      <vt:lpstr>Creating Great Looking Android Applications Using Material Design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Style</vt:lpstr>
      <vt:lpstr>Day / Night Theme</vt:lpstr>
      <vt:lpstr>Elevation and Shadows</vt:lpstr>
      <vt:lpstr>Elevation Limitations</vt:lpstr>
      <vt:lpstr>Responsive Elevation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</vt:lpstr>
      <vt:lpstr>Action Bar Style</vt:lpstr>
      <vt:lpstr>Action Bar XML</vt:lpstr>
      <vt:lpstr>Action Bar Extra Menu Items</vt:lpstr>
      <vt:lpstr>Action Bar In Code</vt:lpstr>
      <vt:lpstr>Useful Links</vt:lpstr>
      <vt:lpstr>Thanks!!!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Great Looking Android Applications Using Material Design</dc:title>
  <dc:creator>Kevin E. Ford</dc:creator>
  <cp:lastModifiedBy>Kevin E. Ford</cp:lastModifiedBy>
  <cp:revision>9</cp:revision>
  <dcterms:created xsi:type="dcterms:W3CDTF">2017-02-06T22:28:00Z</dcterms:created>
  <dcterms:modified xsi:type="dcterms:W3CDTF">2017-02-07T21:58:08Z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0x010100FD047A0B1BD8FE45B080D14CD83AD5DB</vt:lpwstr>
  </property>
</Properties>
</file>